
<file path=[Content_Types].xml><?xml version="1.0" encoding="utf-8"?>
<Types xmlns="http://schemas.openxmlformats.org/package/2006/content-types">
  <Default Extension="gif" ContentType="image/gif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6" r:id="rId2"/>
    <p:sldId id="262" r:id="rId3"/>
    <p:sldId id="257" r:id="rId4"/>
    <p:sldId id="276" r:id="rId5"/>
    <p:sldId id="281" r:id="rId6"/>
    <p:sldId id="261" r:id="rId7"/>
    <p:sldId id="263" r:id="rId8"/>
    <p:sldId id="264" r:id="rId9"/>
    <p:sldId id="258" r:id="rId10"/>
    <p:sldId id="265" r:id="rId11"/>
    <p:sldId id="266" r:id="rId12"/>
    <p:sldId id="268" r:id="rId13"/>
    <p:sldId id="269" r:id="rId14"/>
    <p:sldId id="270" r:id="rId15"/>
    <p:sldId id="285" r:id="rId16"/>
    <p:sldId id="259" r:id="rId17"/>
    <p:sldId id="272" r:id="rId18"/>
    <p:sldId id="275" r:id="rId19"/>
    <p:sldId id="280" r:id="rId20"/>
    <p:sldId id="279" r:id="rId21"/>
    <p:sldId id="283" r:id="rId22"/>
    <p:sldId id="284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82126"/>
    <a:srgbClr val="13070B"/>
    <a:srgbClr val="696B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63993D2-3ED9-4FFC-8F66-29B8D044CD2F}" v="269" dt="2025-07-03T16:32:51.312"/>
    <p1510:client id="{B08F3B54-8A2B-4D91-92F6-3225833796E8}" v="13746" dt="2025-07-03T16:34:08.417"/>
    <p1510:client id="{B0BD7F22-ECC0-4711-8A76-7FFCFCE44734}" v="1897" dt="2025-07-03T16:15:33.64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A95DEE-CB0C-4016-AAB7-DBDC4488FDEE}" type="datetimeFigureOut">
              <a:rPr lang="en-GB" smtClean="0"/>
              <a:t>29/10/2025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7152A3-3C94-421B-A98C-D51E9AAFD4E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4675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77E5F-9548-143D-521D-2295804683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DD5511-F96B-191B-5CD1-EDA1D10777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666DF1-6196-F9BA-2E75-E1594A0951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F0E156-6452-465C-BF81-1CCF049D0BC1}" type="datetime1">
              <a:rPr lang="en-GB" smtClean="0"/>
              <a:t>29/10/2025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26FC41-21ED-8465-0967-760FE98E04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C3C8A6-8328-3943-CEA0-C9861B130A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5A3AEF-E127-4B09-8B0E-0218CB5010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74061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A2CB0-DF3D-EFB6-7B96-EC182FED4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21CC35-4EE5-3894-FC6A-F7A305953B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319264-AAF4-E978-1107-7A4E4023BF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3DDF56-8E40-43D5-A4A6-5C471FE8293E}" type="datetime1">
              <a:rPr lang="en-GB" smtClean="0"/>
              <a:t>29/10/2025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ED73CF-F02B-5A97-B91F-AE57B4A4D6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CC1CB0-F45A-9C9B-5336-DE748B0AD0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5A3AEF-E127-4B09-8B0E-0218CB5010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11319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DC13AAB-BAB3-04DB-A754-D0FFD2C6F9C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60E6AD9-09DE-9DA5-29AC-6352B57CB1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FF8644-6951-A34B-8130-D0FEC062D7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64C1F5-C1BB-4ADC-85A1-CBE420AB8E66}" type="datetime1">
              <a:rPr lang="en-GB" smtClean="0"/>
              <a:t>29/10/2025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012A62-C16F-FCE3-989E-724F37D47C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4190DE-F746-DF66-347C-F23A4C3EF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5A3AEF-E127-4B09-8B0E-0218CB5010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65873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CF4460-C78C-4548-B85B-43B8FAA13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65F061-0E3E-0618-9A37-E85790EEB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3A2D7B-BAA7-3BAF-AA31-529BE369C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2BA5FA-FDC6-44E1-98E3-76ADE0A1D5C6}" type="datetime1">
              <a:rPr lang="en-GB" smtClean="0"/>
              <a:t>29/10/2025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AE507E-7E39-3674-AF7B-E90DE068EC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2776C9-B6A5-A2C4-227A-C14C64C315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5A3AEF-E127-4B09-8B0E-0218CB5010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39451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55081-EAC6-05FE-BBAE-B54B3254A0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55817D-8318-4186-C258-84AEDB957A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EBE2AD-071E-2DD3-A746-33B44BE58E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55BEEC-DFA3-4F58-9BBB-3D81DE18C238}" type="datetime1">
              <a:rPr lang="en-GB" smtClean="0"/>
              <a:t>29/10/2025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42A88B-8385-28A7-899D-4D220BCD44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399669-01A5-687A-1E49-431F194B8D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5A3AEF-E127-4B09-8B0E-0218CB5010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25807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9189B-B269-A05B-EF2C-44625A082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22759F-BA79-7210-6DD8-8DCAA405EAD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036FB6-6193-5312-AB0C-AE631DF141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63133E-26DA-827C-99D8-2142DAF979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CB3DE-3DA6-4F2F-9DA0-F6CCF50E764F}" type="datetime1">
              <a:rPr lang="en-GB" smtClean="0"/>
              <a:t>29/10/2025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AF5400-C128-27A9-413F-C456362E7F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1D70BF-3D17-95F2-DD75-4961C1881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5A3AEF-E127-4B09-8B0E-0218CB5010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73911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89E67-FBDA-929B-918D-6BD9B4F715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8783A5-3665-A6A8-F2AB-06EFE7D298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6A4DFD-5796-1F1B-C507-56091299A2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90CDE7-8551-3621-1431-91B459DF91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FFA0D59-72F4-28B6-4123-1A8FB8A1C35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35C8E1D-5E30-7525-5339-8BC25D5E06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123EA-7807-47FC-AF29-C6A2B1AFDA13}" type="datetime1">
              <a:rPr lang="en-GB" smtClean="0"/>
              <a:t>29/10/2025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69DFC44-D16D-B5C0-A47A-9A9112250A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A880372-27EF-DA04-E6B0-092D171190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5A3AEF-E127-4B09-8B0E-0218CB5010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13595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77B008-2A64-4180-59C1-F8F6B603A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A23B1D-D0AD-F5E9-419B-42BE2770E9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0BA4A-D5A6-4510-817E-E94C6C8B4B86}" type="datetime1">
              <a:rPr lang="en-GB" smtClean="0"/>
              <a:t>29/10/2025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05E47D0-325B-3EE9-2247-C0AB1C8CB1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20BD28-49C5-BB1F-BA8F-92169FE815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5A3AEF-E127-4B09-8B0E-0218CB5010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46285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CECE0A8-9493-B514-B9D5-655B8842F4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685C29-C629-4EFE-96AA-DE3D5C2FA6AA}" type="datetime1">
              <a:rPr lang="en-GB" smtClean="0"/>
              <a:t>29/10/2025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4F3B99A-4912-6D60-1E19-586C854350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5BF95B-2706-AC72-F9F5-0E5A930F7C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5A3AEF-E127-4B09-8B0E-0218CB5010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34137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4CE4D-6E35-0425-90D6-37D4DE67E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A39D27-D5CC-A3E7-1A6F-C2B998222E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E0D7B6-2721-EDB0-63A4-97417CACA2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75A886-20D9-4DC1-B8D9-B63EF037C3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A356B-9E98-40D6-AE57-6C128B485ECB}" type="datetime1">
              <a:rPr lang="en-GB" smtClean="0"/>
              <a:t>29/10/2025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8DD307-5BE1-560A-D8B9-3DBFD869CC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B26783-5211-1397-378A-FF2322D9B7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5A3AEF-E127-4B09-8B0E-0218CB5010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89593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D81216-BE04-F9B4-36F1-750C63CCCA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D4AAD31-862B-89DD-D23E-1F04DE12D3C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C943D1-E897-8053-368C-4DBC89690A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5AD887-5065-04CA-1A34-8C5E29189F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7959F-96C1-4788-ACAD-F2CB27F9A679}" type="datetime1">
              <a:rPr lang="en-GB" smtClean="0"/>
              <a:t>29/10/2025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27F215-4D48-4E88-A2A2-6C629AAD69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6AE42E-383C-BED8-555C-B6D52462A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5A3AEF-E127-4B09-8B0E-0218CB5010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89143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7E7ECE0-B42C-BFA1-EC7A-9D5957974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09561F-8D95-6D88-6679-49F1798F44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725EE9-EE09-2D91-A7D4-8B359B5ECD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BC2D16C-BBD8-48DD-9B2F-46EE497F84AE}" type="datetime1">
              <a:rPr lang="en-GB" smtClean="0"/>
              <a:t>29/10/2025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1A11DD-8D5D-7460-CE54-2AA6719C15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356A16-7EB0-014C-3918-1FD0CE54E9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05A3AEF-E127-4B09-8B0E-0218CB5010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01539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mailto:alessandro.macchelli@unibo.it" TargetMode="External"/><Relationship Id="rId2" Type="http://schemas.openxmlformats.org/officeDocument/2006/relationships/hyperlink" Target="http://www.unibo.it/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mailto:claudio.melchiorri@unibo.it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CAFF7-FC63-6187-BFAF-20C2024321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5303" y="1406945"/>
            <a:ext cx="7229761" cy="1364184"/>
          </a:xfrm>
        </p:spPr>
        <p:txBody>
          <a:bodyPr>
            <a:normAutofit/>
          </a:bodyPr>
          <a:lstStyle/>
          <a:p>
            <a:r>
              <a:rPr lang="it-IT" sz="4000" err="1">
                <a:latin typeface="Berlin Sans FB" panose="020E0602020502020306" pitchFamily="34" charset="0"/>
              </a:rPr>
              <a:t>Modeling</a:t>
            </a:r>
            <a:r>
              <a:rPr lang="it-IT" sz="4000">
                <a:latin typeface="Berlin Sans FB" panose="020E0602020502020306" pitchFamily="34" charset="0"/>
              </a:rPr>
              <a:t> and </a:t>
            </a:r>
            <a:r>
              <a:rPr lang="it-IT" sz="4000" err="1">
                <a:latin typeface="Berlin Sans FB" panose="020E0602020502020306" pitchFamily="34" charset="0"/>
              </a:rPr>
              <a:t>simulation</a:t>
            </a:r>
            <a:r>
              <a:rPr lang="it-IT" sz="4000">
                <a:latin typeface="Berlin Sans FB" panose="020E0602020502020306" pitchFamily="34" charset="0"/>
              </a:rPr>
              <a:t> of an UR5 Robot </a:t>
            </a:r>
            <a:r>
              <a:rPr lang="it-IT" sz="4000" err="1">
                <a:latin typeface="Berlin Sans FB" panose="020E0602020502020306" pitchFamily="34" charset="0"/>
              </a:rPr>
              <a:t>Manipulator</a:t>
            </a:r>
            <a:r>
              <a:rPr lang="it-IT" sz="4000">
                <a:latin typeface="Berlin Sans FB" panose="020E0602020502020306" pitchFamily="34" charset="0"/>
              </a:rPr>
              <a:t> </a:t>
            </a:r>
            <a:endParaRPr lang="en-GB" sz="4000">
              <a:latin typeface="Berlin Sans FB" panose="020E0602020502020306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7D92306-E71B-44DF-0406-EC4BD0297A3B}"/>
              </a:ext>
            </a:extLst>
          </p:cNvPr>
          <p:cNvSpPr/>
          <p:nvPr/>
        </p:nvSpPr>
        <p:spPr>
          <a:xfrm>
            <a:off x="-1" y="6114422"/>
            <a:ext cx="12192000" cy="743578"/>
          </a:xfrm>
          <a:prstGeom prst="rect">
            <a:avLst/>
          </a:prstGeom>
          <a:solidFill>
            <a:srgbClr val="D821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D8F0ABF-11EC-5F48-16CA-D94BB9243459}"/>
              </a:ext>
            </a:extLst>
          </p:cNvPr>
          <p:cNvSpPr/>
          <p:nvPr/>
        </p:nvSpPr>
        <p:spPr>
          <a:xfrm>
            <a:off x="0" y="-1"/>
            <a:ext cx="157316" cy="894735"/>
          </a:xfrm>
          <a:prstGeom prst="rect">
            <a:avLst/>
          </a:prstGeom>
          <a:solidFill>
            <a:srgbClr val="D821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60FB425-5B33-900C-7B8F-4ACCAAE24E51}"/>
              </a:ext>
            </a:extLst>
          </p:cNvPr>
          <p:cNvSpPr/>
          <p:nvPr/>
        </p:nvSpPr>
        <p:spPr>
          <a:xfrm>
            <a:off x="-1" y="886771"/>
            <a:ext cx="11520000" cy="36000"/>
          </a:xfrm>
          <a:prstGeom prst="rect">
            <a:avLst/>
          </a:prstGeom>
          <a:solidFill>
            <a:srgbClr val="696B6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4BAB2A9-DD22-B9E2-F073-6006ADB2267F}"/>
              </a:ext>
            </a:extLst>
          </p:cNvPr>
          <p:cNvGrpSpPr/>
          <p:nvPr/>
        </p:nvGrpSpPr>
        <p:grpSpPr>
          <a:xfrm>
            <a:off x="11054652" y="5666546"/>
            <a:ext cx="45719" cy="895751"/>
            <a:chOff x="-783386" y="1651818"/>
            <a:chExt cx="45719" cy="89575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CB2CF5C-4F8B-66DD-2BB1-F31699790669}"/>
                </a:ext>
              </a:extLst>
            </p:cNvPr>
            <p:cNvSpPr/>
            <p:nvPr/>
          </p:nvSpPr>
          <p:spPr>
            <a:xfrm>
              <a:off x="-783386" y="2097569"/>
              <a:ext cx="45719" cy="45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4354287-12F7-BBDC-04F7-7261F86426CF}"/>
                </a:ext>
              </a:extLst>
            </p:cNvPr>
            <p:cNvSpPr/>
            <p:nvPr/>
          </p:nvSpPr>
          <p:spPr>
            <a:xfrm>
              <a:off x="-783386" y="1651818"/>
              <a:ext cx="45719" cy="450000"/>
            </a:xfrm>
            <a:prstGeom prst="rect">
              <a:avLst/>
            </a:prstGeom>
            <a:solidFill>
              <a:srgbClr val="696B6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97EDE59A-585D-4505-7ABD-2716618B0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23555" y="6303648"/>
            <a:ext cx="2743200" cy="365125"/>
          </a:xfrm>
        </p:spPr>
        <p:txBody>
          <a:bodyPr/>
          <a:lstStyle/>
          <a:p>
            <a:fld id="{505A3AEF-E127-4B09-8B0E-0218CB5010B4}" type="slidenum">
              <a:rPr lang="en-GB" sz="1600" smtClean="0">
                <a:solidFill>
                  <a:schemeClr val="bg1"/>
                </a:solidFill>
                <a:latin typeface="Berlin Sans FB" panose="020E0602020502020306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fld>
            <a:endParaRPr lang="en-GB" sz="1600">
              <a:solidFill>
                <a:schemeClr val="bg1"/>
              </a:solidFill>
              <a:latin typeface="Berlin Sans FB" panose="020E0602020502020306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1472852-2BB5-99BD-B9EF-1D09941FAD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0830" y="1249426"/>
            <a:ext cx="3723905" cy="422789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D8EC554-ED08-96B5-6BC4-C8E36A21D49F}"/>
              </a:ext>
            </a:extLst>
          </p:cNvPr>
          <p:cNvSpPr txBox="1"/>
          <p:nvPr/>
        </p:nvSpPr>
        <p:spPr>
          <a:xfrm>
            <a:off x="1724205" y="4086872"/>
            <a:ext cx="216597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>
                <a:solidFill>
                  <a:schemeClr val="tx1">
                    <a:lumMod val="75000"/>
                    <a:lumOff val="25000"/>
                  </a:schemeClr>
                </a:solidFill>
                <a:latin typeface="Berlin Sans FB" panose="020E0602020502020306" pitchFamily="34" charset="0"/>
              </a:rPr>
              <a:t>Battistini Enrico</a:t>
            </a:r>
          </a:p>
          <a:p>
            <a:r>
              <a:rPr lang="it-IT" sz="2400">
                <a:solidFill>
                  <a:schemeClr val="tx1">
                    <a:lumMod val="75000"/>
                    <a:lumOff val="25000"/>
                  </a:schemeClr>
                </a:solidFill>
                <a:latin typeface="Berlin Sans FB" panose="020E0602020502020306" pitchFamily="34" charset="0"/>
              </a:rPr>
              <a:t>Samorì Filippo</a:t>
            </a:r>
          </a:p>
          <a:p>
            <a:r>
              <a:rPr lang="it-IT" sz="2400" err="1">
                <a:solidFill>
                  <a:schemeClr val="tx1">
                    <a:lumMod val="75000"/>
                    <a:lumOff val="25000"/>
                  </a:schemeClr>
                </a:solidFill>
                <a:latin typeface="Berlin Sans FB" panose="020E0602020502020306" pitchFamily="34" charset="0"/>
              </a:rPr>
              <a:t>Subini</a:t>
            </a:r>
            <a:r>
              <a:rPr lang="it-IT" sz="2400">
                <a:solidFill>
                  <a:schemeClr val="tx1">
                    <a:lumMod val="75000"/>
                    <a:lumOff val="25000"/>
                  </a:schemeClr>
                </a:solidFill>
                <a:latin typeface="Berlin Sans FB" panose="020E0602020502020306" pitchFamily="34" charset="0"/>
              </a:rPr>
              <a:t> Jacopo</a:t>
            </a:r>
            <a:endParaRPr lang="en-GB" sz="2400">
              <a:solidFill>
                <a:schemeClr val="tx1">
                  <a:lumMod val="75000"/>
                  <a:lumOff val="25000"/>
                </a:schemeClr>
              </a:solidFill>
              <a:latin typeface="Berlin Sans FB" panose="020E0602020502020306" pitchFamily="34" charset="0"/>
            </a:endParaRPr>
          </a:p>
        </p:txBody>
      </p:sp>
      <p:sp>
        <p:nvSpPr>
          <p:cNvPr id="3" name="TextBox 15">
            <a:extLst>
              <a:ext uri="{FF2B5EF4-FFF2-40B4-BE49-F238E27FC236}">
                <a16:creationId xmlns:a16="http://schemas.microsoft.com/office/drawing/2014/main" id="{3A5CF485-D338-626E-40B0-D1B9BEDA5A17}"/>
              </a:ext>
            </a:extLst>
          </p:cNvPr>
          <p:cNvSpPr txBox="1"/>
          <p:nvPr/>
        </p:nvSpPr>
        <p:spPr>
          <a:xfrm>
            <a:off x="275303" y="6301543"/>
            <a:ext cx="7146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>
                <a:solidFill>
                  <a:schemeClr val="bg1"/>
                </a:solidFill>
                <a:latin typeface="Berlin Sans FB" panose="020E0602020502020306" pitchFamily="34" charset="0"/>
              </a:rPr>
              <a:t>AY 2024-2025 Automation Engineering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37C6DF2E-8CE8-A1AD-4FB4-FC2FF7F38C85}"/>
              </a:ext>
            </a:extLst>
          </p:cNvPr>
          <p:cNvSpPr txBox="1"/>
          <p:nvPr/>
        </p:nvSpPr>
        <p:spPr>
          <a:xfrm>
            <a:off x="8099755" y="6301543"/>
            <a:ext cx="31071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1800">
                <a:solidFill>
                  <a:schemeClr val="bg1"/>
                </a:solidFill>
                <a:latin typeface="Berlin Sans FB" panose="020E0602020502020306" pitchFamily="34" charset="0"/>
              </a:rPr>
              <a:t>University of Bologna</a:t>
            </a:r>
            <a:endParaRPr lang="it-IT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62284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9D7E81-226A-36AA-B3A1-1817A70B26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AF4878D-7F7D-A5B4-86B1-8B27F2F5409F}"/>
              </a:ext>
            </a:extLst>
          </p:cNvPr>
          <p:cNvSpPr/>
          <p:nvPr/>
        </p:nvSpPr>
        <p:spPr>
          <a:xfrm>
            <a:off x="-1" y="6114422"/>
            <a:ext cx="12192000" cy="743578"/>
          </a:xfrm>
          <a:prstGeom prst="rect">
            <a:avLst/>
          </a:prstGeom>
          <a:solidFill>
            <a:srgbClr val="D821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BE02088-36C9-BABB-717A-A7A31226EEB9}"/>
              </a:ext>
            </a:extLst>
          </p:cNvPr>
          <p:cNvSpPr/>
          <p:nvPr/>
        </p:nvSpPr>
        <p:spPr>
          <a:xfrm>
            <a:off x="0" y="-1"/>
            <a:ext cx="157316" cy="894735"/>
          </a:xfrm>
          <a:prstGeom prst="rect">
            <a:avLst/>
          </a:prstGeom>
          <a:solidFill>
            <a:srgbClr val="D821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286ACB-2385-02A2-FF76-D1B3C3721D7B}"/>
              </a:ext>
            </a:extLst>
          </p:cNvPr>
          <p:cNvSpPr/>
          <p:nvPr/>
        </p:nvSpPr>
        <p:spPr>
          <a:xfrm>
            <a:off x="-1" y="886771"/>
            <a:ext cx="11520000" cy="36000"/>
          </a:xfrm>
          <a:prstGeom prst="rect">
            <a:avLst/>
          </a:prstGeom>
          <a:solidFill>
            <a:srgbClr val="696B6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82F8562-B91A-6829-E858-64A9721D4CB1}"/>
              </a:ext>
            </a:extLst>
          </p:cNvPr>
          <p:cNvGrpSpPr/>
          <p:nvPr/>
        </p:nvGrpSpPr>
        <p:grpSpPr>
          <a:xfrm>
            <a:off x="11054652" y="5666546"/>
            <a:ext cx="45719" cy="895751"/>
            <a:chOff x="-783386" y="1651818"/>
            <a:chExt cx="45719" cy="89575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44427E2-3A95-CDCE-7D45-6E70F840AC25}"/>
                </a:ext>
              </a:extLst>
            </p:cNvPr>
            <p:cNvSpPr/>
            <p:nvPr/>
          </p:nvSpPr>
          <p:spPr>
            <a:xfrm>
              <a:off x="-783386" y="2097569"/>
              <a:ext cx="45719" cy="45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842703D-4AE8-9416-3599-77D7E40CC727}"/>
                </a:ext>
              </a:extLst>
            </p:cNvPr>
            <p:cNvSpPr/>
            <p:nvPr/>
          </p:nvSpPr>
          <p:spPr>
            <a:xfrm>
              <a:off x="-783386" y="1651818"/>
              <a:ext cx="45719" cy="450000"/>
            </a:xfrm>
            <a:prstGeom prst="rect">
              <a:avLst/>
            </a:prstGeom>
            <a:solidFill>
              <a:srgbClr val="696B6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91576F88-EA04-E11F-8D53-C6D0E1C37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23555" y="6303648"/>
            <a:ext cx="2743200" cy="365125"/>
          </a:xfrm>
        </p:spPr>
        <p:txBody>
          <a:bodyPr/>
          <a:lstStyle/>
          <a:p>
            <a:fld id="{505A3AEF-E127-4B09-8B0E-0218CB5010B4}" type="slidenum">
              <a:rPr lang="en-GB" sz="1600" smtClean="0">
                <a:solidFill>
                  <a:schemeClr val="bg1"/>
                </a:solidFill>
                <a:latin typeface="Berlin Sans FB" panose="020E0602020502020306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10</a:t>
            </a:fld>
            <a:endParaRPr lang="en-GB" sz="1600">
              <a:solidFill>
                <a:schemeClr val="bg1"/>
              </a:solidFill>
              <a:latin typeface="Berlin Sans FB" panose="020E0602020502020306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5A08C05-09AB-552C-2446-BDF497E80702}"/>
              </a:ext>
            </a:extLst>
          </p:cNvPr>
          <p:cNvSpPr txBox="1"/>
          <p:nvPr/>
        </p:nvSpPr>
        <p:spPr>
          <a:xfrm>
            <a:off x="8567202" y="295703"/>
            <a:ext cx="27671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200">
                <a:solidFill>
                  <a:srgbClr val="D82126"/>
                </a:solidFill>
                <a:latin typeface="Berlin Sans FB" panose="020E0602020502020306" pitchFamily="34" charset="0"/>
              </a:rPr>
              <a:t>Joint </a:t>
            </a:r>
            <a:r>
              <a:rPr lang="it-IT" sz="3200" err="1">
                <a:solidFill>
                  <a:srgbClr val="D82126"/>
                </a:solidFill>
                <a:latin typeface="Berlin Sans FB" panose="020E0602020502020306" pitchFamily="34" charset="0"/>
              </a:rPr>
              <a:t>Submodel</a:t>
            </a:r>
            <a:endParaRPr lang="en-GB" sz="3200">
              <a:solidFill>
                <a:srgbClr val="D82126"/>
              </a:solidFill>
              <a:latin typeface="Berlin Sans FB" panose="020E0602020502020306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0A17882-2BBD-5C4A-BA0A-D6B5FB8D71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3535" y="1026817"/>
            <a:ext cx="8561620" cy="4981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8417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17ACEA-E301-7B1B-6CA3-E63A51CB22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1BAE5F9-BCEA-AED9-4690-28D9A204C179}"/>
              </a:ext>
            </a:extLst>
          </p:cNvPr>
          <p:cNvSpPr/>
          <p:nvPr/>
        </p:nvSpPr>
        <p:spPr>
          <a:xfrm>
            <a:off x="-1" y="6114422"/>
            <a:ext cx="12192000" cy="743578"/>
          </a:xfrm>
          <a:prstGeom prst="rect">
            <a:avLst/>
          </a:prstGeom>
          <a:solidFill>
            <a:srgbClr val="D821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8525FBB-708D-6CD6-6D9F-61D9D6282534}"/>
              </a:ext>
            </a:extLst>
          </p:cNvPr>
          <p:cNvSpPr/>
          <p:nvPr/>
        </p:nvSpPr>
        <p:spPr>
          <a:xfrm>
            <a:off x="0" y="-1"/>
            <a:ext cx="157316" cy="894735"/>
          </a:xfrm>
          <a:prstGeom prst="rect">
            <a:avLst/>
          </a:prstGeom>
          <a:solidFill>
            <a:srgbClr val="D821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6DA8C13-4DDE-9AD9-4F64-F79F1019A44E}"/>
              </a:ext>
            </a:extLst>
          </p:cNvPr>
          <p:cNvSpPr/>
          <p:nvPr/>
        </p:nvSpPr>
        <p:spPr>
          <a:xfrm>
            <a:off x="-1" y="886771"/>
            <a:ext cx="11520000" cy="36000"/>
          </a:xfrm>
          <a:prstGeom prst="rect">
            <a:avLst/>
          </a:prstGeom>
          <a:solidFill>
            <a:srgbClr val="696B6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CEBC64B-DB15-02D4-3B85-5E0CB802AB9F}"/>
              </a:ext>
            </a:extLst>
          </p:cNvPr>
          <p:cNvGrpSpPr/>
          <p:nvPr/>
        </p:nvGrpSpPr>
        <p:grpSpPr>
          <a:xfrm>
            <a:off x="11054652" y="5666546"/>
            <a:ext cx="45719" cy="895751"/>
            <a:chOff x="-783386" y="1651818"/>
            <a:chExt cx="45719" cy="89575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BACD5B2-85E3-148F-75CD-D2620FD878A8}"/>
                </a:ext>
              </a:extLst>
            </p:cNvPr>
            <p:cNvSpPr/>
            <p:nvPr/>
          </p:nvSpPr>
          <p:spPr>
            <a:xfrm>
              <a:off x="-783386" y="2097569"/>
              <a:ext cx="45719" cy="45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5B69CBA-0799-A25B-C1E0-FBD6BF629B1E}"/>
                </a:ext>
              </a:extLst>
            </p:cNvPr>
            <p:cNvSpPr/>
            <p:nvPr/>
          </p:nvSpPr>
          <p:spPr>
            <a:xfrm>
              <a:off x="-783386" y="1651818"/>
              <a:ext cx="45719" cy="450000"/>
            </a:xfrm>
            <a:prstGeom prst="rect">
              <a:avLst/>
            </a:prstGeom>
            <a:solidFill>
              <a:srgbClr val="696B6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09431232-594F-A630-DD23-015CECB81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23555" y="6303648"/>
            <a:ext cx="2743200" cy="365125"/>
          </a:xfrm>
        </p:spPr>
        <p:txBody>
          <a:bodyPr/>
          <a:lstStyle/>
          <a:p>
            <a:fld id="{505A3AEF-E127-4B09-8B0E-0218CB5010B4}" type="slidenum">
              <a:rPr lang="en-GB" sz="1600" smtClean="0">
                <a:solidFill>
                  <a:schemeClr val="bg1"/>
                </a:solidFill>
                <a:latin typeface="Berlin Sans FB" panose="020E0602020502020306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11</a:t>
            </a:fld>
            <a:endParaRPr lang="en-GB" sz="1600">
              <a:solidFill>
                <a:schemeClr val="bg1"/>
              </a:solidFill>
              <a:latin typeface="Berlin Sans FB" panose="020E0602020502020306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AE11F4E-0068-849F-E7F5-C2368796E793}"/>
              </a:ext>
            </a:extLst>
          </p:cNvPr>
          <p:cNvSpPr txBox="1"/>
          <p:nvPr/>
        </p:nvSpPr>
        <p:spPr>
          <a:xfrm>
            <a:off x="6777735" y="295703"/>
            <a:ext cx="45768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200" err="1">
                <a:solidFill>
                  <a:srgbClr val="D82126"/>
                </a:solidFill>
                <a:latin typeface="Berlin Sans FB" panose="020E0602020502020306" pitchFamily="34" charset="0"/>
              </a:rPr>
              <a:t>Harmonic</a:t>
            </a:r>
            <a:r>
              <a:rPr lang="it-IT" sz="3200">
                <a:solidFill>
                  <a:srgbClr val="D82126"/>
                </a:solidFill>
                <a:latin typeface="Berlin Sans FB" panose="020E0602020502020306" pitchFamily="34" charset="0"/>
              </a:rPr>
              <a:t> drive </a:t>
            </a:r>
            <a:r>
              <a:rPr lang="it-IT" sz="3200" err="1">
                <a:solidFill>
                  <a:srgbClr val="D82126"/>
                </a:solidFill>
                <a:latin typeface="Berlin Sans FB" panose="020E0602020502020306" pitchFamily="34" charset="0"/>
              </a:rPr>
              <a:t>submodel</a:t>
            </a:r>
            <a:endParaRPr lang="it-IT" sz="3200">
              <a:solidFill>
                <a:srgbClr val="D82126"/>
              </a:solidFill>
              <a:latin typeface="Berlin Sans FB" panose="020E0602020502020306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15">
                <a:extLst>
                  <a:ext uri="{FF2B5EF4-FFF2-40B4-BE49-F238E27FC236}">
                    <a16:creationId xmlns:a16="http://schemas.microsoft.com/office/drawing/2014/main" id="{34385575-922B-FF30-C5EC-8F020D2C67B5}"/>
                  </a:ext>
                </a:extLst>
              </p:cNvPr>
              <p:cNvSpPr txBox="1"/>
              <p:nvPr/>
            </p:nvSpPr>
            <p:spPr>
              <a:xfrm>
                <a:off x="452933" y="1241809"/>
                <a:ext cx="7284722" cy="44247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it-IT" sz="2000">
                    <a:latin typeface="Bierstadt" panose="020B0004020202020204" pitchFamily="34" charset="0"/>
                  </a:rPr>
                  <a:t>The </a:t>
                </a:r>
                <a:r>
                  <a:rPr lang="it-IT" sz="2000" err="1">
                    <a:latin typeface="Bierstadt" panose="020B0004020202020204" pitchFamily="34" charset="0"/>
                  </a:rPr>
                  <a:t>harmonic</a:t>
                </a:r>
                <a:r>
                  <a:rPr lang="it-IT" sz="2000">
                    <a:latin typeface="Bierstadt" panose="020B0004020202020204" pitchFamily="34" charset="0"/>
                  </a:rPr>
                  <a:t> drive </a:t>
                </a:r>
                <a:r>
                  <a:rPr lang="it-IT" sz="2000" err="1">
                    <a:latin typeface="Bierstadt" panose="020B0004020202020204" pitchFamily="34" charset="0"/>
                  </a:rPr>
                  <a:t>is</a:t>
                </a:r>
                <a:r>
                  <a:rPr lang="it-IT" sz="2000">
                    <a:latin typeface="Bierstadt" panose="020B0004020202020204" pitchFamily="34" charset="0"/>
                  </a:rPr>
                  <a:t> a </a:t>
                </a:r>
                <a:r>
                  <a:rPr lang="it-IT" sz="2000" err="1">
                    <a:latin typeface="Bierstadt" panose="020B0004020202020204" pitchFamily="34" charset="0"/>
                  </a:rPr>
                  <a:t>mechanical</a:t>
                </a:r>
                <a:r>
                  <a:rPr lang="it-IT" sz="2000">
                    <a:latin typeface="Bierstadt" panose="020B0004020202020204" pitchFamily="34" charset="0"/>
                  </a:rPr>
                  <a:t> </a:t>
                </a:r>
                <a:r>
                  <a:rPr lang="it-IT" sz="2000" err="1">
                    <a:latin typeface="Bierstadt" panose="020B0004020202020204" pitchFamily="34" charset="0"/>
                  </a:rPr>
                  <a:t>gear</a:t>
                </a:r>
                <a:r>
                  <a:rPr lang="it-IT" sz="2000">
                    <a:latin typeface="Bierstadt" panose="020B0004020202020204" pitchFamily="34" charset="0"/>
                  </a:rPr>
                  <a:t> </a:t>
                </a:r>
                <a:r>
                  <a:rPr lang="it-IT" sz="2000" err="1">
                    <a:latin typeface="Bierstadt" panose="020B0004020202020204" pitchFamily="34" charset="0"/>
                  </a:rPr>
                  <a:t>realized</a:t>
                </a:r>
                <a:r>
                  <a:rPr lang="it-IT" sz="2000">
                    <a:latin typeface="Bierstadt" panose="020B0004020202020204" pitchFamily="34" charset="0"/>
                  </a:rPr>
                  <a:t> with a compliance </a:t>
                </a:r>
                <a:r>
                  <a:rPr lang="it-IT" sz="2000" err="1">
                    <a:latin typeface="Bierstadt" panose="020B0004020202020204" pitchFamily="34" charset="0"/>
                  </a:rPr>
                  <a:t>mechanism</a:t>
                </a:r>
                <a:r>
                  <a:rPr lang="it-IT" sz="2000">
                    <a:latin typeface="Bierstadt" panose="020B0004020202020204" pitchFamily="34" charset="0"/>
                  </a:rPr>
                  <a:t>.</a:t>
                </a:r>
              </a:p>
              <a:p>
                <a:pPr algn="just"/>
                <a:endParaRPr lang="it-IT" sz="2000">
                  <a:latin typeface="Bierstadt" panose="020B0004020202020204" pitchFamily="34" charset="0"/>
                </a:endParaRPr>
              </a:p>
              <a:p>
                <a:pPr algn="just"/>
                <a:r>
                  <a:rPr lang="it-IT" sz="2000" err="1">
                    <a:latin typeface="Bierstadt" panose="020B0004020202020204" pitchFamily="34" charset="0"/>
                  </a:rPr>
                  <a:t>It</a:t>
                </a:r>
                <a:r>
                  <a:rPr lang="it-IT" sz="2000">
                    <a:latin typeface="Bierstadt" panose="020B0004020202020204" pitchFamily="34" charset="0"/>
                  </a:rPr>
                  <a:t> </a:t>
                </a:r>
                <a:r>
                  <a:rPr lang="it-IT" sz="2000" err="1">
                    <a:latin typeface="Bierstadt" panose="020B0004020202020204" pitchFamily="34" charset="0"/>
                  </a:rPr>
                  <a:t>is</a:t>
                </a:r>
                <a:r>
                  <a:rPr lang="it-IT" sz="2000">
                    <a:latin typeface="Bierstadt" panose="020B0004020202020204" pitchFamily="34" charset="0"/>
                  </a:rPr>
                  <a:t> made of </a:t>
                </a:r>
                <a:r>
                  <a:rPr lang="it-IT" sz="2000" err="1">
                    <a:latin typeface="Bierstadt" panose="020B0004020202020204" pitchFamily="34" charset="0"/>
                  </a:rPr>
                  <a:t>three</a:t>
                </a:r>
                <a:r>
                  <a:rPr lang="it-IT" sz="2000">
                    <a:latin typeface="Bierstadt" panose="020B0004020202020204" pitchFamily="34" charset="0"/>
                  </a:rPr>
                  <a:t> </a:t>
                </a:r>
                <a:r>
                  <a:rPr lang="it-IT" sz="2000" err="1">
                    <a:latin typeface="Bierstadt" panose="020B0004020202020204" pitchFamily="34" charset="0"/>
                  </a:rPr>
                  <a:t>main</a:t>
                </a:r>
                <a:r>
                  <a:rPr lang="it-IT" sz="2000">
                    <a:latin typeface="Bierstadt" panose="020B0004020202020204" pitchFamily="34" charset="0"/>
                  </a:rPr>
                  <a:t> </a:t>
                </a:r>
                <a:r>
                  <a:rPr lang="it-IT" sz="2000" err="1">
                    <a:latin typeface="Bierstadt" panose="020B0004020202020204" pitchFamily="34" charset="0"/>
                  </a:rPr>
                  <a:t>components</a:t>
                </a:r>
                <a:r>
                  <a:rPr lang="it-IT" sz="2000">
                    <a:latin typeface="Bierstadt" panose="020B0004020202020204" pitchFamily="34" charset="0"/>
                  </a:rPr>
                  <a:t>:</a:t>
                </a:r>
              </a:p>
              <a:p>
                <a:pPr indent="-342900" algn="just">
                  <a:buFontTx/>
                  <a:buChar char="-"/>
                </a:pPr>
                <a:r>
                  <a:rPr lang="it-IT" sz="2000">
                    <a:latin typeface="Bierstadt" panose="020B0004020202020204" pitchFamily="34" charset="0"/>
                  </a:rPr>
                  <a:t>The </a:t>
                </a:r>
                <a:r>
                  <a:rPr lang="it-IT" sz="2000" err="1">
                    <a:latin typeface="Bierstadt" panose="020B0004020202020204" pitchFamily="34" charset="0"/>
                  </a:rPr>
                  <a:t>flex</a:t>
                </a:r>
                <a:r>
                  <a:rPr lang="it-IT" sz="2000">
                    <a:latin typeface="Bierstadt" panose="020B0004020202020204" pitchFamily="34" charset="0"/>
                  </a:rPr>
                  <a:t> </a:t>
                </a:r>
                <a:r>
                  <a:rPr lang="it-IT" sz="2000" err="1">
                    <a:latin typeface="Bierstadt" panose="020B0004020202020204" pitchFamily="34" charset="0"/>
                  </a:rPr>
                  <a:t>spline</a:t>
                </a:r>
                <a:r>
                  <a:rPr lang="it-IT" sz="2000">
                    <a:latin typeface="Bierstadt" panose="020B0004020202020204" pitchFamily="34" charset="0"/>
                  </a:rPr>
                  <a:t> (red)</a:t>
                </a:r>
              </a:p>
              <a:p>
                <a:pPr indent="-342900" algn="just">
                  <a:buFontTx/>
                  <a:buChar char="-"/>
                </a:pPr>
                <a:r>
                  <a:rPr lang="it-IT" sz="2000">
                    <a:latin typeface="Bierstadt" panose="020B0004020202020204" pitchFamily="34" charset="0"/>
                  </a:rPr>
                  <a:t>The </a:t>
                </a:r>
                <a:r>
                  <a:rPr lang="it-IT" sz="2000" err="1">
                    <a:latin typeface="Bierstadt" panose="020B0004020202020204" pitchFamily="34" charset="0"/>
                  </a:rPr>
                  <a:t>wave</a:t>
                </a:r>
                <a:r>
                  <a:rPr lang="it-IT" sz="2000">
                    <a:latin typeface="Bierstadt" panose="020B0004020202020204" pitchFamily="34" charset="0"/>
                  </a:rPr>
                  <a:t> generator (green)</a:t>
                </a:r>
              </a:p>
              <a:p>
                <a:pPr indent="-342900" algn="just">
                  <a:buFontTx/>
                  <a:buChar char="-"/>
                </a:pPr>
                <a:r>
                  <a:rPr lang="it-IT" sz="2000">
                    <a:latin typeface="Bierstadt" panose="020B0004020202020204" pitchFamily="34" charset="0"/>
                  </a:rPr>
                  <a:t>The </a:t>
                </a:r>
                <a:r>
                  <a:rPr lang="it-IT" sz="2000" err="1">
                    <a:latin typeface="Bierstadt" panose="020B0004020202020204" pitchFamily="34" charset="0"/>
                  </a:rPr>
                  <a:t>Circular</a:t>
                </a:r>
                <a:r>
                  <a:rPr lang="it-IT" sz="2000">
                    <a:latin typeface="Bierstadt" panose="020B0004020202020204" pitchFamily="34" charset="0"/>
                  </a:rPr>
                  <a:t> </a:t>
                </a:r>
                <a:r>
                  <a:rPr lang="it-IT" sz="2000" err="1">
                    <a:latin typeface="Bierstadt" panose="020B0004020202020204" pitchFamily="34" charset="0"/>
                  </a:rPr>
                  <a:t>Spline</a:t>
                </a:r>
                <a:r>
                  <a:rPr lang="it-IT" sz="2000">
                    <a:latin typeface="Bierstadt" panose="020B0004020202020204" pitchFamily="34" charset="0"/>
                  </a:rPr>
                  <a:t> (blue)</a:t>
                </a:r>
              </a:p>
              <a:p>
                <a:pPr algn="just"/>
                <a:endParaRPr lang="it-IT" sz="2000">
                  <a:latin typeface="Bierstadt" panose="020B0004020202020204" pitchFamily="34" charset="0"/>
                </a:endParaRPr>
              </a:p>
              <a:p>
                <a:pPr/>
                <a:r>
                  <a:rPr lang="it-IT" sz="2000">
                    <a:latin typeface="Bierstadt" panose="020B0004020202020204" pitchFamily="34" charset="0"/>
                  </a:rPr>
                  <a:t>The </a:t>
                </a:r>
                <a:r>
                  <a:rPr lang="it-IT" sz="2000" err="1">
                    <a:latin typeface="Bierstadt" panose="020B0004020202020204" pitchFamily="34" charset="0"/>
                  </a:rPr>
                  <a:t>flex</a:t>
                </a:r>
                <a:r>
                  <a:rPr lang="it-IT" sz="2000">
                    <a:latin typeface="Bierstadt" panose="020B0004020202020204" pitchFamily="34" charset="0"/>
                  </a:rPr>
                  <a:t> </a:t>
                </a:r>
                <a:r>
                  <a:rPr lang="it-IT" sz="2000" err="1">
                    <a:latin typeface="Bierstadt" panose="020B0004020202020204" pitchFamily="34" charset="0"/>
                  </a:rPr>
                  <a:t>spline</a:t>
                </a:r>
                <a:r>
                  <a:rPr lang="it-IT" sz="2000">
                    <a:latin typeface="Bierstadt" panose="020B0004020202020204" pitchFamily="34" charset="0"/>
                  </a:rPr>
                  <a:t> </a:t>
                </a:r>
                <a:r>
                  <a:rPr lang="it-IT" sz="2000" err="1">
                    <a:latin typeface="Bierstadt" panose="020B0004020202020204" pitchFamily="34" charset="0"/>
                  </a:rPr>
                  <a:t>has</a:t>
                </a:r>
                <a:r>
                  <a:rPr lang="it-IT" sz="2000">
                    <a:latin typeface="Bierstadt" panose="020B0004020202020204" pitchFamily="34" charset="0"/>
                  </a:rPr>
                  <a:t> </a:t>
                </a:r>
                <a:r>
                  <a:rPr lang="it-IT" sz="2000" err="1">
                    <a:latin typeface="Bierstadt" panose="020B0004020202020204" pitchFamily="34" charset="0"/>
                  </a:rPr>
                  <a:t>two</a:t>
                </a:r>
                <a:r>
                  <a:rPr lang="it-IT" sz="2000">
                    <a:latin typeface="Bierstadt" panose="020B0004020202020204" pitchFamily="34" charset="0"/>
                  </a:rPr>
                  <a:t> </a:t>
                </a:r>
                <a:r>
                  <a:rPr lang="it-IT" sz="2000" err="1">
                    <a:latin typeface="Bierstadt" panose="020B0004020202020204" pitchFamily="34" charset="0"/>
                  </a:rPr>
                  <a:t>teeth</a:t>
                </a:r>
                <a:r>
                  <a:rPr lang="it-IT" sz="2000">
                    <a:latin typeface="Bierstadt" panose="020B0004020202020204" pitchFamily="34" charset="0"/>
                  </a:rPr>
                  <a:t> </a:t>
                </a:r>
                <a:r>
                  <a:rPr lang="it-IT" sz="2000" err="1">
                    <a:latin typeface="Bierstadt" panose="020B0004020202020204" pitchFamily="34" charset="0"/>
                  </a:rPr>
                  <a:t>less</a:t>
                </a:r>
                <a:r>
                  <a:rPr lang="it-IT" sz="2000">
                    <a:latin typeface="Bierstadt" panose="020B0004020202020204" pitchFamily="34" charset="0"/>
                  </a:rPr>
                  <a:t> </a:t>
                </a:r>
                <a:r>
                  <a:rPr lang="it-IT" sz="2000" err="1">
                    <a:latin typeface="Bierstadt" panose="020B0004020202020204" pitchFamily="34" charset="0"/>
                  </a:rPr>
                  <a:t>than</a:t>
                </a:r>
                <a:r>
                  <a:rPr lang="it-IT" sz="2000">
                    <a:latin typeface="Bierstadt" panose="020B0004020202020204" pitchFamily="34" charset="0"/>
                  </a:rPr>
                  <a:t> the </a:t>
                </a:r>
                <a:r>
                  <a:rPr lang="it-IT" sz="2000" err="1">
                    <a:latin typeface="Bierstadt" panose="020B0004020202020204" pitchFamily="34" charset="0"/>
                  </a:rPr>
                  <a:t>Circular</a:t>
                </a:r>
                <a:r>
                  <a:rPr lang="it-IT" sz="2000">
                    <a:latin typeface="Bierstadt" panose="020B0004020202020204" pitchFamily="34" charset="0"/>
                  </a:rPr>
                  <a:t> </a:t>
                </a:r>
                <a:r>
                  <a:rPr lang="it-IT" sz="2000" err="1">
                    <a:latin typeface="Bierstadt" panose="020B0004020202020204" pitchFamily="34" charset="0"/>
                  </a:rPr>
                  <a:t>spline</a:t>
                </a:r>
                <a:r>
                  <a:rPr lang="it-IT" sz="2000">
                    <a:latin typeface="Bierstadt" panose="020B0004020202020204" pitchFamily="34" charset="0"/>
                  </a:rPr>
                  <a:t>. In </a:t>
                </a:r>
                <a:r>
                  <a:rPr lang="it-IT" sz="2000" err="1">
                    <a:latin typeface="Bierstadt" panose="020B0004020202020204" pitchFamily="34" charset="0"/>
                  </a:rPr>
                  <a:t>this</a:t>
                </a:r>
                <a:r>
                  <a:rPr lang="it-IT" sz="2000">
                    <a:latin typeface="Bierstadt" panose="020B0004020202020204" pitchFamily="34" charset="0"/>
                  </a:rPr>
                  <a:t> way, </a:t>
                </a:r>
                <a:r>
                  <a:rPr lang="it-IT" sz="2000" err="1">
                    <a:latin typeface="Bierstadt" panose="020B0004020202020204" pitchFamily="34" charset="0"/>
                  </a:rPr>
                  <a:t>we</a:t>
                </a:r>
                <a:r>
                  <a:rPr lang="it-IT" sz="2000">
                    <a:latin typeface="Bierstadt" panose="020B0004020202020204" pitchFamily="34" charset="0"/>
                  </a:rPr>
                  <a:t> </a:t>
                </a:r>
                <a:r>
                  <a:rPr lang="it-IT" sz="2000" err="1">
                    <a:latin typeface="Bierstadt" panose="020B0004020202020204" pitchFamily="34" charset="0"/>
                  </a:rPr>
                  <a:t>have</a:t>
                </a:r>
                <a:r>
                  <a:rPr lang="it-IT" sz="2000">
                    <a:latin typeface="Bierstadt" panose="020B0004020202020204" pitchFamily="34" charset="0"/>
                  </a:rPr>
                  <a:t> a relative </a:t>
                </a:r>
                <a:r>
                  <a:rPr lang="it-IT" sz="2000" err="1">
                    <a:latin typeface="Bierstadt" panose="020B0004020202020204" pitchFamily="34" charset="0"/>
                  </a:rPr>
                  <a:t>motion</a:t>
                </a:r>
                <a:r>
                  <a:rPr lang="it-IT" sz="2000">
                    <a:latin typeface="Bierstadt" panose="020B0004020202020204" pitchFamily="34" charset="0"/>
                  </a:rPr>
                  <a:t> </a:t>
                </a:r>
                <a:r>
                  <a:rPr lang="it-IT" sz="2000" err="1">
                    <a:latin typeface="Bierstadt" panose="020B0004020202020204" pitchFamily="34" charset="0"/>
                  </a:rPr>
                  <a:t>between</a:t>
                </a:r>
                <a:r>
                  <a:rPr lang="it-IT" sz="2000">
                    <a:latin typeface="Bierstadt" panose="020B0004020202020204" pitchFamily="34" charset="0"/>
                  </a:rPr>
                  <a:t> the parts and the </a:t>
                </a:r>
                <a:r>
                  <a:rPr lang="it-IT" sz="2000" err="1">
                    <a:latin typeface="Bierstadt" panose="020B0004020202020204" pitchFamily="34" charset="0"/>
                  </a:rPr>
                  <a:t>corresponding</a:t>
                </a:r>
                <a:r>
                  <a:rPr lang="it-IT" sz="2000">
                    <a:latin typeface="Bierstadt" panose="020B0004020202020204" pitchFamily="34" charset="0"/>
                  </a:rPr>
                  <a:t> </a:t>
                </a:r>
                <a:r>
                  <a:rPr lang="it-IT" sz="2000" err="1">
                    <a:latin typeface="Bierstadt" panose="020B0004020202020204" pitchFamily="34" charset="0"/>
                  </a:rPr>
                  <a:t>reduction</a:t>
                </a:r>
                <a:r>
                  <a:rPr lang="it-IT" sz="2000">
                    <a:latin typeface="Bierstadt" panose="020B0004020202020204" pitchFamily="34" charset="0"/>
                  </a:rPr>
                  <a:t> ratio:</a:t>
                </a:r>
                <a:br>
                  <a:rPr lang="it-IT" sz="20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Berlin Sans FB" panose="020E0602020502020306" pitchFamily="34" charset="0"/>
                  </a:rPr>
                </a:br>
                <a:br>
                  <a:rPr lang="it-IT" sz="2000">
                    <a:solidFill>
                      <a:schemeClr val="tx1"/>
                    </a:solidFill>
                    <a:latin typeface="Berlin Sans FB" panose="020E0602020502020306" pitchFamily="34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it-IT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𝑓𝑙𝑒𝑥</m:t>
                          </m:r>
                          <m:r>
                            <a:rPr lang="it-IT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𝑠𝑝𝑙𝑖𝑛𝑒</m:t>
                          </m:r>
                          <m:r>
                            <a:rPr lang="it-IT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𝑡𝑒𝑒𝑡h</m:t>
                          </m:r>
                          <m:r>
                            <a:rPr lang="it-IT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a:rPr lang="it-IT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𝑐𝑖𝑟𝑐𝑢𝑙𝑎𝑟</m:t>
                          </m:r>
                          <m:r>
                            <a:rPr lang="it-IT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𝑠𝑝𝑙𝑖𝑛𝑒</m:t>
                          </m:r>
                          <m:r>
                            <a:rPr lang="it-IT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𝑡𝑒𝑒𝑡h</m:t>
                          </m:r>
                        </m:num>
                        <m:den>
                          <m:r>
                            <a:rPr lang="it-IT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𝑓𝑙𝑒𝑥</m:t>
                          </m:r>
                          <m:r>
                            <a:rPr lang="it-IT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𝑠𝑝𝑙𝑖𝑛𝑒</m:t>
                          </m:r>
                          <m:r>
                            <a:rPr lang="it-IT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𝑡𝑒𝑒𝑡h</m:t>
                          </m:r>
                        </m:den>
                      </m:f>
                      <m:r>
                        <a:rPr lang="it-IT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it-IT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it-IT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100</m:t>
                          </m:r>
                        </m:den>
                      </m:f>
                    </m:oMath>
                  </m:oMathPara>
                </a14:m>
                <a:endParaRPr lang="it-IT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Berlin Sans FB" panose="020E0602020502020306" pitchFamily="34" charset="0"/>
                </a:endParaRPr>
              </a:p>
            </p:txBody>
          </p:sp>
        </mc:Choice>
        <mc:Fallback xmlns="">
          <p:sp>
            <p:nvSpPr>
              <p:cNvPr id="4" name="TextBox 15">
                <a:extLst>
                  <a:ext uri="{FF2B5EF4-FFF2-40B4-BE49-F238E27FC236}">
                    <a16:creationId xmlns:a16="http://schemas.microsoft.com/office/drawing/2014/main" id="{34385575-922B-FF30-C5EC-8F020D2C67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933" y="1241809"/>
                <a:ext cx="7284722" cy="4424737"/>
              </a:xfrm>
              <a:prstGeom prst="rect">
                <a:avLst/>
              </a:prstGeom>
              <a:blipFill>
                <a:blip r:embed="rId2"/>
                <a:stretch>
                  <a:fillRect l="-921" t="-826" r="-9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magine 4" descr="Immagine che contiene cerchio, ingranaggio, design&#10;&#10;Il contenuto generato dall'IA potrebbe non essere corretto.">
            <a:extLst>
              <a:ext uri="{FF2B5EF4-FFF2-40B4-BE49-F238E27FC236}">
                <a16:creationId xmlns:a16="http://schemas.microsoft.com/office/drawing/2014/main" id="{986FCBE6-0ED1-C1AE-55E9-98DC564283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7781" y="1241809"/>
            <a:ext cx="2335531" cy="2335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2621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B84DBB-CB8B-6B2A-40F2-4211603D46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71EFBE3-8061-65AF-0474-1B4766C787F6}"/>
              </a:ext>
            </a:extLst>
          </p:cNvPr>
          <p:cNvSpPr/>
          <p:nvPr/>
        </p:nvSpPr>
        <p:spPr>
          <a:xfrm>
            <a:off x="-1" y="6114422"/>
            <a:ext cx="12192000" cy="743578"/>
          </a:xfrm>
          <a:prstGeom prst="rect">
            <a:avLst/>
          </a:prstGeom>
          <a:solidFill>
            <a:srgbClr val="D821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0B6852F-3EF0-24F1-534C-ECCA58CF9981}"/>
              </a:ext>
            </a:extLst>
          </p:cNvPr>
          <p:cNvSpPr/>
          <p:nvPr/>
        </p:nvSpPr>
        <p:spPr>
          <a:xfrm>
            <a:off x="0" y="-1"/>
            <a:ext cx="157316" cy="894735"/>
          </a:xfrm>
          <a:prstGeom prst="rect">
            <a:avLst/>
          </a:prstGeom>
          <a:solidFill>
            <a:srgbClr val="D821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8A258C9-843D-612D-9BC5-58FF76E5F98D}"/>
              </a:ext>
            </a:extLst>
          </p:cNvPr>
          <p:cNvSpPr/>
          <p:nvPr/>
        </p:nvSpPr>
        <p:spPr>
          <a:xfrm>
            <a:off x="-1" y="886771"/>
            <a:ext cx="11520000" cy="36000"/>
          </a:xfrm>
          <a:prstGeom prst="rect">
            <a:avLst/>
          </a:prstGeom>
          <a:solidFill>
            <a:srgbClr val="696B6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CC0F47F-A043-C374-0A16-9D95D67F625E}"/>
              </a:ext>
            </a:extLst>
          </p:cNvPr>
          <p:cNvGrpSpPr/>
          <p:nvPr/>
        </p:nvGrpSpPr>
        <p:grpSpPr>
          <a:xfrm>
            <a:off x="11054652" y="5666546"/>
            <a:ext cx="45719" cy="895751"/>
            <a:chOff x="-783386" y="1651818"/>
            <a:chExt cx="45719" cy="89575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06E854B-BAE6-D420-7DAC-70D73C0C8082}"/>
                </a:ext>
              </a:extLst>
            </p:cNvPr>
            <p:cNvSpPr/>
            <p:nvPr/>
          </p:nvSpPr>
          <p:spPr>
            <a:xfrm>
              <a:off x="-783386" y="2097569"/>
              <a:ext cx="45719" cy="45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03627B8-DB1D-9B8A-D9EF-EFE6764954F7}"/>
                </a:ext>
              </a:extLst>
            </p:cNvPr>
            <p:cNvSpPr/>
            <p:nvPr/>
          </p:nvSpPr>
          <p:spPr>
            <a:xfrm>
              <a:off x="-783386" y="1651818"/>
              <a:ext cx="45719" cy="450000"/>
            </a:xfrm>
            <a:prstGeom prst="rect">
              <a:avLst/>
            </a:prstGeom>
            <a:solidFill>
              <a:srgbClr val="696B6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9014AE00-CA47-C10E-DFF5-C27B15F7B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23555" y="6303648"/>
            <a:ext cx="2743200" cy="365125"/>
          </a:xfrm>
        </p:spPr>
        <p:txBody>
          <a:bodyPr/>
          <a:lstStyle/>
          <a:p>
            <a:fld id="{505A3AEF-E127-4B09-8B0E-0218CB5010B4}" type="slidenum">
              <a:rPr lang="en-GB" sz="1600" smtClean="0">
                <a:solidFill>
                  <a:schemeClr val="bg1"/>
                </a:solidFill>
                <a:latin typeface="Berlin Sans FB" panose="020E0602020502020306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12</a:t>
            </a:fld>
            <a:endParaRPr lang="en-GB" sz="1600">
              <a:solidFill>
                <a:schemeClr val="bg1"/>
              </a:solidFill>
              <a:latin typeface="Berlin Sans FB" panose="020E0602020502020306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0423D3D-B652-9BEB-0E88-B3B5136318BA}"/>
              </a:ext>
            </a:extLst>
          </p:cNvPr>
          <p:cNvSpPr txBox="1"/>
          <p:nvPr/>
        </p:nvSpPr>
        <p:spPr>
          <a:xfrm>
            <a:off x="6777735" y="295703"/>
            <a:ext cx="45768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200" err="1">
                <a:solidFill>
                  <a:srgbClr val="D82126"/>
                </a:solidFill>
                <a:latin typeface="Berlin Sans FB" panose="020E0602020502020306" pitchFamily="34" charset="0"/>
              </a:rPr>
              <a:t>Harmonic</a:t>
            </a:r>
            <a:r>
              <a:rPr lang="it-IT" sz="3200">
                <a:solidFill>
                  <a:srgbClr val="D82126"/>
                </a:solidFill>
                <a:latin typeface="Berlin Sans FB" panose="020E0602020502020306" pitchFamily="34" charset="0"/>
              </a:rPr>
              <a:t> drive </a:t>
            </a:r>
            <a:r>
              <a:rPr lang="it-IT" sz="3200" err="1">
                <a:solidFill>
                  <a:srgbClr val="D82126"/>
                </a:solidFill>
                <a:latin typeface="Berlin Sans FB" panose="020E0602020502020306" pitchFamily="34" charset="0"/>
              </a:rPr>
              <a:t>submodel</a:t>
            </a:r>
            <a:endParaRPr lang="it-IT" sz="3200">
              <a:solidFill>
                <a:srgbClr val="D82126"/>
              </a:solidFill>
              <a:latin typeface="Berlin Sans FB" panose="020E0602020502020306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15">
                <a:extLst>
                  <a:ext uri="{FF2B5EF4-FFF2-40B4-BE49-F238E27FC236}">
                    <a16:creationId xmlns:a16="http://schemas.microsoft.com/office/drawing/2014/main" id="{CFB34FD9-EC32-E643-0775-06354BAF6BBB}"/>
                  </a:ext>
                </a:extLst>
              </p:cNvPr>
              <p:cNvSpPr txBox="1"/>
              <p:nvPr/>
            </p:nvSpPr>
            <p:spPr>
              <a:xfrm>
                <a:off x="551902" y="1219863"/>
                <a:ext cx="6324801" cy="50167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it-IT" sz="2000" dirty="0">
                    <a:latin typeface="Bierstadt" panose="020B0004020202020204" pitchFamily="34" charset="0"/>
                  </a:rPr>
                  <a:t>The dumping on the </a:t>
                </a:r>
                <a:r>
                  <a:rPr lang="it-IT" sz="2000" dirty="0" err="1">
                    <a:latin typeface="Bierstadt" panose="020B0004020202020204" pitchFamily="34" charset="0"/>
                  </a:rPr>
                  <a:t>wave</a:t>
                </a:r>
                <a:r>
                  <a:rPr lang="it-IT" sz="2000" dirty="0">
                    <a:latin typeface="Bierstadt" panose="020B0004020202020204" pitchFamily="34" charset="0"/>
                  </a:rPr>
                  <a:t> generator </a:t>
                </a:r>
                <a:r>
                  <a:rPr lang="it-IT" sz="2000" dirty="0" err="1">
                    <a:latin typeface="Bierstadt" panose="020B0004020202020204" pitchFamily="34" charset="0"/>
                  </a:rPr>
                  <a:t>is</a:t>
                </a:r>
                <a:r>
                  <a:rPr lang="it-IT" sz="2000" dirty="0">
                    <a:latin typeface="Bierstadt" panose="020B0004020202020204" pitchFamily="34" charset="0"/>
                  </a:rPr>
                  <a:t> </a:t>
                </a:r>
                <a:r>
                  <a:rPr lang="it-IT" sz="2000" dirty="0" err="1">
                    <a:latin typeface="Bierstadt" panose="020B0004020202020204" pitchFamily="34" charset="0"/>
                  </a:rPr>
                  <a:t>described</a:t>
                </a:r>
                <a:r>
                  <a:rPr lang="it-IT" sz="2000" dirty="0">
                    <a:latin typeface="Bierstadt" panose="020B0004020202020204" pitchFamily="34" charset="0"/>
                  </a:rPr>
                  <a:t> by the following </a:t>
                </a:r>
                <a:r>
                  <a:rPr lang="it-IT" sz="2000" dirty="0" err="1">
                    <a:latin typeface="Bierstadt" panose="020B0004020202020204" pitchFamily="34" charset="0"/>
                  </a:rPr>
                  <a:t>equations</a:t>
                </a:r>
                <a:r>
                  <a:rPr lang="it-IT" sz="2000" dirty="0">
                    <a:latin typeface="Bierstadt" panose="020B0004020202020204" pitchFamily="34" charset="0"/>
                  </a:rPr>
                  <a:t>: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000">
                          <a:latin typeface="Cambria Math" panose="02040503050406030204" pitchFamily="18" charset="0"/>
                        </a:rPr>
                        <m:t>𝜏</m:t>
                      </m:r>
                      <m:r>
                        <a:rPr lang="it-IT" sz="200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it-IT" sz="2000">
                              <a:latin typeface="Cambria Math" panose="02040503050406030204" pitchFamily="18" charset="0"/>
                            </a:rPr>
                            <m:t>𝑚𝑤</m:t>
                          </m:r>
                        </m:sub>
                      </m:sSub>
                      <m:sSub>
                        <m:sSub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it-IT" sz="2000" b="0" i="0" smtClean="0">
                              <a:latin typeface="Cambria Math" panose="02040503050406030204" pitchFamily="18" charset="0"/>
                            </a:rPr>
                            <m:t>w</m:t>
                          </m:r>
                        </m:sub>
                      </m:sSub>
                      <m:r>
                        <a:rPr lang="it-IT" sz="200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it-IT" sz="2000">
                          <a:latin typeface="Cambria Math" panose="02040503050406030204" pitchFamily="18" charset="0"/>
                        </a:rPr>
                        <m:t>𝑠𝑖𝑔𝑛</m:t>
                      </m:r>
                      <m:d>
                        <m:dPr>
                          <m:ctrlPr>
                            <a:rPr lang="it-IT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00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</m:e>
                      </m:d>
                      <m:r>
                        <a:rPr lang="it-IT" sz="2000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it-IT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sz="200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it-IT" sz="2000">
                              <a:latin typeface="Cambria Math" panose="02040503050406030204" pitchFamily="18" charset="0"/>
                            </a:rPr>
                            <m:t>𝑚𝑤</m:t>
                          </m:r>
                        </m:sub>
                        <m:sup>
                          <m:r>
                            <a:rPr lang="it-IT" sz="2000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bSup>
                      <m:r>
                        <a:rPr lang="it-IT" sz="2000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it-IT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sz="200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it-IT" sz="2000">
                              <a:latin typeface="Cambria Math" panose="02040503050406030204" pitchFamily="18" charset="0"/>
                            </a:rPr>
                            <m:t>𝑚𝑤</m:t>
                          </m:r>
                        </m:sub>
                        <m:sup>
                          <m:r>
                            <a:rPr lang="it-IT" sz="2000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bSup>
                      <m:r>
                        <a:rPr lang="it-IT" sz="200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it-IT" sz="2000" dirty="0">
                  <a:latin typeface="Bierstadt" panose="020B0004020202020204" pitchFamily="34" charset="0"/>
                </a:endParaRPr>
              </a:p>
              <a:p>
                <a:pPr algn="just"/>
                <a:endParaRPr lang="it-IT" sz="2000" dirty="0">
                  <a:latin typeface="Bierstadt" panose="020B0004020202020204" pitchFamily="34" charset="0"/>
                </a:endParaRPr>
              </a:p>
              <a:p>
                <a:pPr algn="just"/>
                <a:r>
                  <a:rPr lang="it-IT" sz="2000" dirty="0" err="1">
                    <a:latin typeface="Bierstadt" panose="020B0004020202020204" pitchFamily="34" charset="0"/>
                  </a:rPr>
                  <a:t>There</a:t>
                </a:r>
                <a:r>
                  <a:rPr lang="it-IT" sz="2000" dirty="0">
                    <a:latin typeface="Bierstadt" panose="020B0004020202020204" pitchFamily="34" charset="0"/>
                  </a:rPr>
                  <a:t> </a:t>
                </a:r>
                <a:r>
                  <a:rPr lang="it-IT" sz="2000" dirty="0" err="1">
                    <a:latin typeface="Bierstadt" panose="020B0004020202020204" pitchFamily="34" charset="0"/>
                  </a:rPr>
                  <a:t>is</a:t>
                </a:r>
                <a:r>
                  <a:rPr lang="it-IT" sz="2000" dirty="0">
                    <a:latin typeface="Bierstadt" panose="020B0004020202020204" pitchFamily="34" charset="0"/>
                  </a:rPr>
                  <a:t> a </a:t>
                </a:r>
                <a:r>
                  <a:rPr lang="it-IT" sz="2000" dirty="0" err="1">
                    <a:latin typeface="Bierstadt" panose="020B0004020202020204" pitchFamily="34" charset="0"/>
                  </a:rPr>
                  <a:t>viscous</a:t>
                </a:r>
                <a:r>
                  <a:rPr lang="it-IT" sz="2000" dirty="0">
                    <a:latin typeface="Bierstadt" panose="020B0004020202020204" pitchFamily="34" charset="0"/>
                  </a:rPr>
                  <a:t> dumping </a:t>
                </a:r>
                <a:r>
                  <a:rPr lang="it-IT" sz="2000" dirty="0" err="1">
                    <a:latin typeface="Bierstadt" panose="020B0004020202020204" pitchFamily="34" charset="0"/>
                  </a:rPr>
                  <a:t>contribution</a:t>
                </a:r>
                <a:r>
                  <a:rPr lang="it-IT" sz="2000" dirty="0">
                    <a:latin typeface="Bierstadt" panose="020B0004020202020204" pitchFamily="34" charset="0"/>
                  </a:rPr>
                  <a:t> and a </a:t>
                </a:r>
                <a:r>
                  <a:rPr lang="it-IT" sz="2000" dirty="0" err="1">
                    <a:latin typeface="Bierstadt" panose="020B0004020202020204" pitchFamily="34" charset="0"/>
                  </a:rPr>
                  <a:t>static</a:t>
                </a:r>
                <a:r>
                  <a:rPr lang="it-IT" sz="2000" dirty="0">
                    <a:latin typeface="Bierstadt" panose="020B0004020202020204" pitchFamily="34" charset="0"/>
                  </a:rPr>
                  <a:t> </a:t>
                </a:r>
                <a:r>
                  <a:rPr lang="it-IT" sz="2000" dirty="0" err="1">
                    <a:latin typeface="Bierstadt" panose="020B0004020202020204" pitchFamily="34" charset="0"/>
                  </a:rPr>
                  <a:t>friction</a:t>
                </a:r>
                <a:r>
                  <a:rPr lang="it-IT" sz="2000" dirty="0">
                    <a:latin typeface="Bierstadt" panose="020B0004020202020204" pitchFamily="34" charset="0"/>
                  </a:rPr>
                  <a:t> </a:t>
                </a:r>
                <a:r>
                  <a:rPr lang="it-IT" sz="2000" dirty="0" err="1">
                    <a:latin typeface="Bierstadt" panose="020B0004020202020204" pitchFamily="34" charset="0"/>
                  </a:rPr>
                  <a:t>that</a:t>
                </a:r>
                <a:r>
                  <a:rPr lang="it-IT" sz="2000" dirty="0">
                    <a:latin typeface="Bierstadt" panose="020B0004020202020204" pitchFamily="34" charset="0"/>
                  </a:rPr>
                  <a:t> </a:t>
                </a:r>
                <a:r>
                  <a:rPr lang="it-IT" sz="2000" dirty="0" err="1">
                    <a:latin typeface="Bierstadt" panose="020B0004020202020204" pitchFamily="34" charset="0"/>
                  </a:rPr>
                  <a:t>depends</a:t>
                </a:r>
                <a:r>
                  <a:rPr lang="it-IT" sz="2000" dirty="0">
                    <a:latin typeface="Bierstadt" panose="020B0004020202020204" pitchFamily="34" charset="0"/>
                  </a:rPr>
                  <a:t> on the </a:t>
                </a:r>
                <a:r>
                  <a:rPr lang="it-IT" sz="2000" dirty="0" err="1">
                    <a:latin typeface="Bierstadt" panose="020B0004020202020204" pitchFamily="34" charset="0"/>
                  </a:rPr>
                  <a:t>motion</a:t>
                </a:r>
                <a:r>
                  <a:rPr lang="it-IT" sz="2000" dirty="0">
                    <a:latin typeface="Bierstadt" panose="020B0004020202020204" pitchFamily="34" charset="0"/>
                  </a:rPr>
                  <a:t> </a:t>
                </a:r>
                <a:r>
                  <a:rPr lang="it-IT" sz="2000" dirty="0" err="1">
                    <a:latin typeface="Bierstadt" panose="020B0004020202020204" pitchFamily="34" charset="0"/>
                  </a:rPr>
                  <a:t>direction</a:t>
                </a:r>
                <a:r>
                  <a:rPr lang="it-IT" sz="2000" dirty="0">
                    <a:latin typeface="Bierstadt" panose="020B0004020202020204" pitchFamily="34" charset="0"/>
                  </a:rPr>
                  <a:t>.</a:t>
                </a:r>
              </a:p>
              <a:p>
                <a:pPr algn="just"/>
                <a:endParaRPr lang="it-IT" sz="2000" dirty="0">
                  <a:latin typeface="Bierstadt" panose="020B0004020202020204" pitchFamily="34" charset="0"/>
                </a:endParaRPr>
              </a:p>
              <a:p>
                <a:pPr algn="just"/>
                <a:r>
                  <a:rPr lang="it-IT" sz="2000" dirty="0">
                    <a:latin typeface="Bierstadt" panose="020B0004020202020204" pitchFamily="34" charset="0"/>
                  </a:rPr>
                  <a:t>For the </a:t>
                </a:r>
                <a:r>
                  <a:rPr lang="it-IT" sz="2000" dirty="0" err="1">
                    <a:latin typeface="Bierstadt" panose="020B0004020202020204" pitchFamily="34" charset="0"/>
                  </a:rPr>
                  <a:t>flex</a:t>
                </a:r>
                <a:r>
                  <a:rPr lang="it-IT" sz="2000" dirty="0">
                    <a:latin typeface="Bierstadt" panose="020B0004020202020204" pitchFamily="34" charset="0"/>
                  </a:rPr>
                  <a:t> </a:t>
                </a:r>
                <a:r>
                  <a:rPr lang="it-IT" sz="2000" dirty="0" err="1">
                    <a:latin typeface="Bierstadt" panose="020B0004020202020204" pitchFamily="34" charset="0"/>
                  </a:rPr>
                  <a:t>spline</a:t>
                </a:r>
                <a:r>
                  <a:rPr lang="it-IT" sz="2000" dirty="0">
                    <a:latin typeface="Bierstadt" panose="020B0004020202020204" pitchFamily="34" charset="0"/>
                  </a:rPr>
                  <a:t>, the damping </a:t>
                </a:r>
                <a:r>
                  <a:rPr lang="it-IT" sz="2000" dirty="0" err="1">
                    <a:latin typeface="Bierstadt" panose="020B0004020202020204" pitchFamily="34" charset="0"/>
                  </a:rPr>
                  <a:t>equation</a:t>
                </a:r>
                <a:r>
                  <a:rPr lang="it-IT" sz="2000" dirty="0">
                    <a:latin typeface="Bierstadt" panose="020B0004020202020204" pitchFamily="34" charset="0"/>
                  </a:rPr>
                  <a:t> </a:t>
                </a:r>
                <a:r>
                  <a:rPr lang="it-IT" sz="2000" dirty="0" err="1">
                    <a:latin typeface="Bierstadt" panose="020B0004020202020204" pitchFamily="34" charset="0"/>
                  </a:rPr>
                  <a:t>is</a:t>
                </a:r>
                <a:r>
                  <a:rPr lang="it-IT" sz="2000" dirty="0">
                    <a:latin typeface="Bierstadt" panose="020B0004020202020204" pitchFamily="34" charset="0"/>
                  </a:rPr>
                  <a:t> the </a:t>
                </a:r>
                <a:r>
                  <a:rPr lang="it-IT" sz="2000" dirty="0" err="1">
                    <a:latin typeface="Bierstadt" panose="020B0004020202020204" pitchFamily="34" charset="0"/>
                  </a:rPr>
                  <a:t>same</a:t>
                </a:r>
                <a:r>
                  <a:rPr lang="it-IT" sz="2000" dirty="0">
                    <a:latin typeface="Bierstadt" panose="020B0004020202020204" pitchFamily="34" charset="0"/>
                  </a:rPr>
                  <a:t>, </a:t>
                </a:r>
                <a:r>
                  <a:rPr lang="it-IT" sz="2000" dirty="0" err="1">
                    <a:latin typeface="Bierstadt" panose="020B0004020202020204" pitchFamily="34" charset="0"/>
                  </a:rPr>
                  <a:t>while</a:t>
                </a:r>
                <a:r>
                  <a:rPr lang="it-IT" sz="2000" dirty="0">
                    <a:latin typeface="Bierstadt" panose="020B0004020202020204" pitchFamily="34" charset="0"/>
                  </a:rPr>
                  <a:t> the </a:t>
                </a:r>
                <a:r>
                  <a:rPr lang="it-IT" sz="2000" dirty="0" err="1">
                    <a:latin typeface="Bierstadt" panose="020B0004020202020204" pitchFamily="34" charset="0"/>
                  </a:rPr>
                  <a:t>stiffness</a:t>
                </a:r>
                <a:r>
                  <a:rPr lang="it-IT" sz="2000" dirty="0">
                    <a:latin typeface="Bierstadt" panose="020B0004020202020204" pitchFamily="34" charset="0"/>
                  </a:rPr>
                  <a:t> </a:t>
                </a:r>
                <a:r>
                  <a:rPr lang="it-IT" sz="2000" dirty="0" err="1">
                    <a:latin typeface="Bierstadt" panose="020B0004020202020204" pitchFamily="34" charset="0"/>
                  </a:rPr>
                  <a:t>has</a:t>
                </a:r>
                <a:r>
                  <a:rPr lang="it-IT" sz="2000" dirty="0">
                    <a:latin typeface="Bierstadt" panose="020B0004020202020204" pitchFamily="34" charset="0"/>
                  </a:rPr>
                  <a:t> a non linear </a:t>
                </a:r>
                <a:r>
                  <a:rPr lang="it-IT" sz="2000" dirty="0" err="1">
                    <a:latin typeface="Bierstadt" panose="020B0004020202020204" pitchFamily="34" charset="0"/>
                  </a:rPr>
                  <a:t>constitutive</a:t>
                </a:r>
                <a:r>
                  <a:rPr lang="it-IT" sz="2000" dirty="0">
                    <a:latin typeface="Bierstadt" panose="020B0004020202020204" pitchFamily="34" charset="0"/>
                  </a:rPr>
                  <a:t> </a:t>
                </a:r>
                <a:r>
                  <a:rPr lang="it-IT" sz="2000" dirty="0" err="1">
                    <a:latin typeface="Bierstadt" panose="020B0004020202020204" pitchFamily="34" charset="0"/>
                  </a:rPr>
                  <a:t>equation</a:t>
                </a:r>
                <a:r>
                  <a:rPr lang="it-IT" sz="2000" dirty="0">
                    <a:latin typeface="Bierstadt" panose="020B0004020202020204" pitchFamily="34" charset="0"/>
                  </a:rPr>
                  <a:t>: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000">
                          <a:latin typeface="Cambria Math" panose="02040503050406030204" pitchFamily="18" charset="0"/>
                        </a:rPr>
                        <m:t>𝜏</m:t>
                      </m:r>
                      <m:r>
                        <a:rPr lang="it-IT" sz="20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sz="2000">
                          <a:latin typeface="Cambria Math" panose="02040503050406030204" pitchFamily="18" charset="0"/>
                        </a:rPr>
                        <m:t>𝐾</m:t>
                      </m:r>
                      <m:d>
                        <m:dPr>
                          <m:ctrlPr>
                            <a:rPr lang="it-IT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200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it-IT" sz="200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it-IT" sz="2000" dirty="0">
                  <a:latin typeface="Bierstadt" panose="020B0004020202020204" pitchFamily="34" charset="0"/>
                </a:endParaRPr>
              </a:p>
              <a:p>
                <a:pPr algn="just"/>
                <a:endParaRPr lang="it-IT" sz="2000" dirty="0">
                  <a:latin typeface="Bierstadt" panose="020B0004020202020204" pitchFamily="34" charset="0"/>
                </a:endParaRPr>
              </a:p>
              <a:p>
                <a:pPr algn="just"/>
                <a:r>
                  <a:rPr lang="it-IT" sz="2000" dirty="0" err="1">
                    <a:latin typeface="Bierstadt" panose="020B0004020202020204" pitchFamily="34" charset="0"/>
                  </a:rPr>
                  <a:t>Where</a:t>
                </a:r>
                <a:r>
                  <a:rPr lang="it-IT" sz="2000" dirty="0">
                    <a:latin typeface="Bierstadt" panose="020B00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t-IT" sz="2000">
                        <a:latin typeface="Cambria Math" panose="02040503050406030204" pitchFamily="18" charset="0"/>
                      </a:rPr>
                      <m:t>𝐾</m:t>
                    </m:r>
                    <m:d>
                      <m:dPr>
                        <m:ctrlPr>
                          <a:rPr lang="it-IT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200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it-IT" sz="2000" dirty="0">
                    <a:latin typeface="Bierstadt" panose="020B0004020202020204" pitchFamily="34" charset="0"/>
                  </a:rPr>
                  <a:t> can assume </a:t>
                </a:r>
                <a:r>
                  <a:rPr lang="it-IT" sz="2000" dirty="0" err="1">
                    <a:latin typeface="Bierstadt" panose="020B0004020202020204" pitchFamily="34" charset="0"/>
                  </a:rPr>
                  <a:t>three</a:t>
                </a:r>
                <a:r>
                  <a:rPr lang="it-IT" sz="2000" dirty="0">
                    <a:latin typeface="Bierstadt" panose="020B0004020202020204" pitchFamily="34" charset="0"/>
                  </a:rPr>
                  <a:t> </a:t>
                </a:r>
                <a:r>
                  <a:rPr lang="it-IT" sz="2000" dirty="0" err="1">
                    <a:latin typeface="Bierstadt" panose="020B0004020202020204" pitchFamily="34" charset="0"/>
                  </a:rPr>
                  <a:t>possible</a:t>
                </a:r>
                <a:r>
                  <a:rPr lang="it-IT" sz="2000" dirty="0">
                    <a:latin typeface="Bierstadt" panose="020B0004020202020204" pitchFamily="34" charset="0"/>
                  </a:rPr>
                  <a:t> </a:t>
                </a:r>
                <a:r>
                  <a:rPr lang="it-IT" sz="2000" dirty="0" err="1">
                    <a:latin typeface="Bierstadt" panose="020B0004020202020204" pitchFamily="34" charset="0"/>
                  </a:rPr>
                  <a:t>constant</a:t>
                </a:r>
                <a:r>
                  <a:rPr lang="it-IT" sz="2000" dirty="0">
                    <a:latin typeface="Bierstadt" panose="020B0004020202020204" pitchFamily="34" charset="0"/>
                  </a:rPr>
                  <a:t> </a:t>
                </a:r>
                <a:r>
                  <a:rPr lang="it-IT" sz="2000" dirty="0" err="1">
                    <a:latin typeface="Bierstadt" panose="020B0004020202020204" pitchFamily="34" charset="0"/>
                  </a:rPr>
                  <a:t>values</a:t>
                </a:r>
                <a:r>
                  <a:rPr lang="it-IT" sz="2000" dirty="0">
                    <a:latin typeface="Bierstadt" panose="020B0004020202020204" pitchFamily="34" charset="0"/>
                  </a:rPr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it-IT" sz="200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it-IT" sz="2000" dirty="0">
                    <a:latin typeface="Bierstadt" panose="020B000402020202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it-IT" sz="200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it-IT" sz="2000" dirty="0">
                    <a:latin typeface="Bierstadt" panose="020B000402020202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it-IT" sz="200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it-IT" sz="2000" dirty="0">
                    <a:latin typeface="Bierstadt" panose="020B0004020202020204" pitchFamily="34" charset="0"/>
                  </a:rPr>
                  <a:t>) and the </a:t>
                </a:r>
                <a:r>
                  <a:rPr lang="it-IT" sz="2000" dirty="0" err="1">
                    <a:latin typeface="Bierstadt" panose="020B0004020202020204" pitchFamily="34" charset="0"/>
                  </a:rPr>
                  <a:t>transition</a:t>
                </a:r>
                <a:r>
                  <a:rPr lang="it-IT" sz="2000" dirty="0">
                    <a:latin typeface="Bierstadt" panose="020B0004020202020204" pitchFamily="34" charset="0"/>
                  </a:rPr>
                  <a:t> </a:t>
                </a:r>
                <a:r>
                  <a:rPr lang="it-IT" sz="2000" dirty="0" err="1">
                    <a:latin typeface="Bierstadt" panose="020B0004020202020204" pitchFamily="34" charset="0"/>
                  </a:rPr>
                  <a:t>between</a:t>
                </a:r>
                <a:r>
                  <a:rPr lang="it-IT" sz="2000" dirty="0">
                    <a:latin typeface="Bierstadt" panose="020B0004020202020204" pitchFamily="34" charset="0"/>
                  </a:rPr>
                  <a:t> </a:t>
                </a:r>
                <a:r>
                  <a:rPr lang="it-IT" sz="2000" dirty="0" err="1">
                    <a:latin typeface="Bierstadt" panose="020B0004020202020204" pitchFamily="34" charset="0"/>
                  </a:rPr>
                  <a:t>different</a:t>
                </a:r>
                <a:r>
                  <a:rPr lang="it-IT" sz="2000" dirty="0">
                    <a:latin typeface="Bierstadt" panose="020B0004020202020204" pitchFamily="34" charset="0"/>
                  </a:rPr>
                  <a:t> </a:t>
                </a:r>
                <a:r>
                  <a:rPr lang="it-IT" sz="2000" dirty="0" err="1">
                    <a:latin typeface="Bierstadt" panose="020B0004020202020204" pitchFamily="34" charset="0"/>
                  </a:rPr>
                  <a:t>stiffness</a:t>
                </a:r>
                <a:r>
                  <a:rPr lang="it-IT" sz="2000" dirty="0">
                    <a:latin typeface="Bierstadt" panose="020B0004020202020204" pitchFamily="34" charset="0"/>
                  </a:rPr>
                  <a:t> </a:t>
                </a:r>
                <a:r>
                  <a:rPr lang="it-IT" sz="2000" dirty="0" err="1">
                    <a:latin typeface="Bierstadt" panose="020B0004020202020204" pitchFamily="34" charset="0"/>
                  </a:rPr>
                  <a:t>values</a:t>
                </a:r>
                <a:r>
                  <a:rPr lang="it-IT" sz="2000" dirty="0">
                    <a:latin typeface="Bierstadt" panose="020B0004020202020204" pitchFamily="34" charset="0"/>
                  </a:rPr>
                  <a:t> </a:t>
                </a:r>
                <a:r>
                  <a:rPr lang="it-IT" sz="2000" dirty="0" err="1">
                    <a:latin typeface="Bierstadt" panose="020B0004020202020204" pitchFamily="34" charset="0"/>
                  </a:rPr>
                  <a:t>depends</a:t>
                </a:r>
                <a:r>
                  <a:rPr lang="it-IT" sz="2000" dirty="0">
                    <a:latin typeface="Bierstadt" panose="020B0004020202020204" pitchFamily="34" charset="0"/>
                  </a:rPr>
                  <a:t> by the torque.</a:t>
                </a:r>
              </a:p>
              <a:p>
                <a:pPr algn="just"/>
                <a:endParaRPr lang="it-IT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Berlin Sans FB" panose="020E0602020502020306" pitchFamily="34" charset="0"/>
                </a:endParaRPr>
              </a:p>
            </p:txBody>
          </p:sp>
        </mc:Choice>
        <mc:Fallback xmlns="">
          <p:sp>
            <p:nvSpPr>
              <p:cNvPr id="4" name="TextBox 15">
                <a:extLst>
                  <a:ext uri="{FF2B5EF4-FFF2-40B4-BE49-F238E27FC236}">
                    <a16:creationId xmlns:a16="http://schemas.microsoft.com/office/drawing/2014/main" id="{CFB34FD9-EC32-E643-0775-06354BAF6B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902" y="1219863"/>
                <a:ext cx="6324801" cy="5016758"/>
              </a:xfrm>
              <a:prstGeom prst="rect">
                <a:avLst/>
              </a:prstGeom>
              <a:blipFill>
                <a:blip r:embed="rId2"/>
                <a:stretch>
                  <a:fillRect l="-1061" t="-608" r="-9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Immagine 2">
            <a:extLst>
              <a:ext uri="{FF2B5EF4-FFF2-40B4-BE49-F238E27FC236}">
                <a16:creationId xmlns:a16="http://schemas.microsoft.com/office/drawing/2014/main" id="{FCDD7625-0576-5E4D-2AD5-FEAE7C0B17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8988" y="1149649"/>
            <a:ext cx="4801586" cy="3842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2779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DCF1E4-2035-5F22-2F7F-19AABA24C9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78728E3-B79A-48D9-6D6D-4DFC9B4AD764}"/>
              </a:ext>
            </a:extLst>
          </p:cNvPr>
          <p:cNvSpPr/>
          <p:nvPr/>
        </p:nvSpPr>
        <p:spPr>
          <a:xfrm>
            <a:off x="-1" y="6114422"/>
            <a:ext cx="12192000" cy="743578"/>
          </a:xfrm>
          <a:prstGeom prst="rect">
            <a:avLst/>
          </a:prstGeom>
          <a:solidFill>
            <a:srgbClr val="D821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F44EC74-F628-C988-F02B-EE7DEE4AD995}"/>
              </a:ext>
            </a:extLst>
          </p:cNvPr>
          <p:cNvSpPr/>
          <p:nvPr/>
        </p:nvSpPr>
        <p:spPr>
          <a:xfrm>
            <a:off x="0" y="-1"/>
            <a:ext cx="157316" cy="894735"/>
          </a:xfrm>
          <a:prstGeom prst="rect">
            <a:avLst/>
          </a:prstGeom>
          <a:solidFill>
            <a:srgbClr val="D821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CCFFA4C-D84B-883F-AACB-ED97A5D10813}"/>
              </a:ext>
            </a:extLst>
          </p:cNvPr>
          <p:cNvSpPr/>
          <p:nvPr/>
        </p:nvSpPr>
        <p:spPr>
          <a:xfrm>
            <a:off x="-1" y="886771"/>
            <a:ext cx="11520000" cy="36000"/>
          </a:xfrm>
          <a:prstGeom prst="rect">
            <a:avLst/>
          </a:prstGeom>
          <a:solidFill>
            <a:srgbClr val="696B6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1E770C2-B169-EE17-0810-4B9587CDD44F}"/>
              </a:ext>
            </a:extLst>
          </p:cNvPr>
          <p:cNvGrpSpPr/>
          <p:nvPr/>
        </p:nvGrpSpPr>
        <p:grpSpPr>
          <a:xfrm>
            <a:off x="11054652" y="5666546"/>
            <a:ext cx="45719" cy="895751"/>
            <a:chOff x="-783386" y="1651818"/>
            <a:chExt cx="45719" cy="89575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0D3DD96-A415-4270-E1BC-C4CCC2EDFE61}"/>
                </a:ext>
              </a:extLst>
            </p:cNvPr>
            <p:cNvSpPr/>
            <p:nvPr/>
          </p:nvSpPr>
          <p:spPr>
            <a:xfrm>
              <a:off x="-783386" y="2097569"/>
              <a:ext cx="45719" cy="45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D10C362-C7BB-CF1A-73CC-A944F804A470}"/>
                </a:ext>
              </a:extLst>
            </p:cNvPr>
            <p:cNvSpPr/>
            <p:nvPr/>
          </p:nvSpPr>
          <p:spPr>
            <a:xfrm>
              <a:off x="-783386" y="1651818"/>
              <a:ext cx="45719" cy="450000"/>
            </a:xfrm>
            <a:prstGeom prst="rect">
              <a:avLst/>
            </a:prstGeom>
            <a:solidFill>
              <a:srgbClr val="696B6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D279B00-72C3-58CE-B5E2-46209F5F03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23555" y="6303648"/>
            <a:ext cx="2743200" cy="365125"/>
          </a:xfrm>
        </p:spPr>
        <p:txBody>
          <a:bodyPr/>
          <a:lstStyle/>
          <a:p>
            <a:fld id="{505A3AEF-E127-4B09-8B0E-0218CB5010B4}" type="slidenum">
              <a:rPr lang="en-GB" sz="1600" smtClean="0">
                <a:solidFill>
                  <a:schemeClr val="bg1"/>
                </a:solidFill>
                <a:latin typeface="Berlin Sans FB" panose="020E0602020502020306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13</a:t>
            </a:fld>
            <a:endParaRPr lang="en-GB" sz="1600">
              <a:solidFill>
                <a:schemeClr val="bg1"/>
              </a:solidFill>
              <a:latin typeface="Berlin Sans FB" panose="020E0602020502020306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8965F0-4A3C-9151-0500-F95D67A0410F}"/>
              </a:ext>
            </a:extLst>
          </p:cNvPr>
          <p:cNvSpPr txBox="1"/>
          <p:nvPr/>
        </p:nvSpPr>
        <p:spPr>
          <a:xfrm>
            <a:off x="6777735" y="295703"/>
            <a:ext cx="45768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200" err="1">
                <a:solidFill>
                  <a:srgbClr val="D82126"/>
                </a:solidFill>
                <a:latin typeface="Berlin Sans FB" panose="020E0602020502020306" pitchFamily="34" charset="0"/>
              </a:rPr>
              <a:t>Harmonic</a:t>
            </a:r>
            <a:r>
              <a:rPr lang="it-IT" sz="3200">
                <a:solidFill>
                  <a:srgbClr val="D82126"/>
                </a:solidFill>
                <a:latin typeface="Berlin Sans FB" panose="020E0602020502020306" pitchFamily="34" charset="0"/>
              </a:rPr>
              <a:t> drive </a:t>
            </a:r>
            <a:r>
              <a:rPr lang="it-IT" sz="3200" err="1">
                <a:solidFill>
                  <a:srgbClr val="D82126"/>
                </a:solidFill>
                <a:latin typeface="Berlin Sans FB" panose="020E0602020502020306" pitchFamily="34" charset="0"/>
              </a:rPr>
              <a:t>submodel</a:t>
            </a:r>
            <a:endParaRPr lang="it-IT" sz="3200">
              <a:solidFill>
                <a:srgbClr val="D82126"/>
              </a:solidFill>
              <a:latin typeface="Berlin Sans FB" panose="020E0602020502020306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15">
                <a:extLst>
                  <a:ext uri="{FF2B5EF4-FFF2-40B4-BE49-F238E27FC236}">
                    <a16:creationId xmlns:a16="http://schemas.microsoft.com/office/drawing/2014/main" id="{62324D8A-8C64-215C-447E-3D4D690C664D}"/>
                  </a:ext>
                </a:extLst>
              </p:cNvPr>
              <p:cNvSpPr txBox="1"/>
              <p:nvPr/>
            </p:nvSpPr>
            <p:spPr>
              <a:xfrm>
                <a:off x="833689" y="1299603"/>
                <a:ext cx="5260237" cy="51172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20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Berlin Sans FB" panose="020E0602020502020306" pitchFamily="34" charset="0"/>
                  </a:rPr>
                  <a:t>HFUS-20 </a:t>
                </a:r>
                <a:r>
                  <a:rPr lang="it-IT" sz="200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Berlin Sans FB" panose="020E0602020502020306" pitchFamily="34" charset="0"/>
                  </a:rPr>
                  <a:t>version</a:t>
                </a:r>
                <a:r>
                  <a:rPr lang="it-IT" sz="20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Berlin Sans FB" panose="020E0602020502020306" pitchFamily="34" charset="0"/>
                  </a:rPr>
                  <a:t> 2SH </a:t>
                </a:r>
                <a:r>
                  <a:rPr lang="it-IT" sz="200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Berlin Sans FB" panose="020E0602020502020306" pitchFamily="34" charset="0"/>
                  </a:rPr>
                  <a:t>parameters</a:t>
                </a:r>
                <a:r>
                  <a:rPr lang="it-IT" sz="20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Berlin Sans FB" panose="020E0602020502020306" pitchFamily="34" charset="0"/>
                  </a:rPr>
                  <a:t>:</a:t>
                </a:r>
              </a:p>
              <a:p>
                <a:endParaRPr lang="it-IT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Berlin Sans FB" panose="020E0602020502020306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000" b="0" i="1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i="1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it-IT" sz="2000" i="1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it-IT" sz="2000" i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sz="2000" i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sz="2000" b="0" i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16</m:t>
                      </m:r>
                      <m:sSup>
                        <m:sSupPr>
                          <m:ctrlPr>
                            <a:rPr lang="it-IT" sz="2000" b="0" i="1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2000" b="0" i="1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it-IT" sz="2000" b="0" i="1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it-IT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Berlin Sans FB" panose="020E0602020502020306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000" b="0" i="1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i="1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it-IT" sz="2000" i="1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it-IT" sz="2000" i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 =</m:t>
                      </m:r>
                      <m:r>
                        <a:rPr lang="it-IT" sz="2000" b="0" i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25</m:t>
                      </m:r>
                      <m:sSup>
                        <m:sSupPr>
                          <m:ctrlPr>
                            <a:rPr lang="it-IT" sz="2000" b="0" i="1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2000" b="0" i="1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it-IT" sz="2000" b="0" i="1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it-IT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Berlin Sans FB" panose="020E0602020502020306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000" b="0" i="1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i="1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it-IT" sz="2000" b="0" i="1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it-IT" sz="2000" i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sz="2000" b="0" i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29</m:t>
                      </m:r>
                      <m:sSup>
                        <m:sSupPr>
                          <m:ctrlPr>
                            <a:rPr lang="it-IT" sz="2000" b="0" i="1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2000" b="0" i="1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it-IT" sz="2000" b="0" i="1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it-IT" sz="2000" i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000" i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sz="2000" b="0" i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it-IT" sz="2000" b="0" i="1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it-IT" sz="2000" b="0" i="1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it-IT" sz="2000" b="0" i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=7</m:t>
                      </m:r>
                    </m:oMath>
                  </m:oMathPara>
                </a14:m>
                <a:endParaRPr lang="it-IT" sz="2000" b="0">
                  <a:solidFill>
                    <a:schemeClr val="tx1">
                      <a:lumMod val="75000"/>
                      <a:lumOff val="25000"/>
                    </a:schemeClr>
                  </a:solidFill>
                  <a:latin typeface="Berlin Sans FB" panose="020E0602020502020306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0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it-IT" sz="20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it-IT" sz="20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=25</m:t>
                      </m:r>
                    </m:oMath>
                  </m:oMathPara>
                </a14:m>
                <a:endParaRPr lang="it-IT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Berlin Sans FB" panose="020E0602020502020306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000" i="1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i="1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it-IT" sz="2000" i="1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it-IT" sz="2000" b="0" i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=0.404</m:t>
                      </m:r>
                      <m:sSup>
                        <m:sSupPr>
                          <m:ctrlPr>
                            <a:rPr lang="it-IT" sz="2000" b="0" i="1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2000" b="0" i="1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it-IT" sz="2000" b="0" i="0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−4</m:t>
                          </m:r>
                        </m:sup>
                      </m:sSup>
                    </m:oMath>
                  </m:oMathPara>
                </a14:m>
                <a:endParaRPr lang="it-IT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Berlin Sans FB" panose="020E0602020502020306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000" i="1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i="1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it-IT" sz="2000" i="1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𝑚𝑤</m:t>
                          </m:r>
                        </m:sub>
                      </m:sSub>
                      <m:r>
                        <a:rPr lang="it-IT" sz="2000" b="0" i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=6.4</m:t>
                      </m:r>
                      <m:sSup>
                        <m:sSupPr>
                          <m:ctrlPr>
                            <a:rPr lang="it-IT" sz="2000" b="0" i="1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2000" b="0" i="1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it-IT" sz="2000" b="0" i="1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−4</m:t>
                          </m:r>
                        </m:sup>
                      </m:sSup>
                    </m:oMath>
                  </m:oMathPara>
                </a14:m>
                <a:endParaRPr lang="it-IT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Berlin Sans FB" panose="020E0602020502020306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it-IT" sz="2000" i="1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sz="2000" i="1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it-IT" sz="2000" i="1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𝑚𝑤</m:t>
                          </m:r>
                        </m:sub>
                        <m:sup>
                          <m:r>
                            <a:rPr lang="it-IT" sz="2000" i="1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bSup>
                      <m:r>
                        <a:rPr lang="it-IT" sz="2000" b="0" i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=0.008</m:t>
                      </m:r>
                    </m:oMath>
                  </m:oMathPara>
                </a14:m>
                <a:endParaRPr lang="it-IT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Berlin Sans FB" panose="020E0602020502020306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it-IT" sz="2000" i="1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sz="2000" i="1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it-IT" sz="2000" i="1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𝑚𝑤</m:t>
                          </m:r>
                        </m:sub>
                        <m:sup>
                          <m:r>
                            <a:rPr lang="it-IT" sz="2000" i="1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bSup>
                      <m:r>
                        <a:rPr lang="it-IT" sz="2000" b="0" i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=0.007</m:t>
                      </m:r>
                    </m:oMath>
                  </m:oMathPara>
                </a14:m>
                <a:endParaRPr lang="it-IT" sz="2000" b="0">
                  <a:solidFill>
                    <a:schemeClr val="tx1">
                      <a:lumMod val="75000"/>
                      <a:lumOff val="25000"/>
                    </a:schemeClr>
                  </a:solidFill>
                  <a:latin typeface="Berlin Sans FB" panose="020E0602020502020306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000" i="1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i="1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it-IT" sz="2000" i="1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it-IT" sz="2000" i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sz="2000" b="0" i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6.4</m:t>
                      </m:r>
                      <m:sSup>
                        <m:sSupPr>
                          <m:ctrlPr>
                            <a:rPr lang="it-IT" sz="2000" b="0" i="1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2000" b="0" i="1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it-IT" sz="2000" b="0" i="1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−4</m:t>
                          </m:r>
                        </m:sup>
                      </m:sSup>
                    </m:oMath>
                  </m:oMathPara>
                </a14:m>
                <a:endParaRPr lang="it-IT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Berlin Sans FB" panose="020E0602020502020306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it-IT" sz="2000" i="1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sz="2000" i="1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it-IT" sz="2000" i="1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  <m:sup>
                          <m:r>
                            <a:rPr lang="it-IT" sz="2000" b="0" i="1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bSup>
                      <m:r>
                        <a:rPr lang="it-IT" sz="2000" b="0" i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=0.4</m:t>
                      </m:r>
                    </m:oMath>
                  </m:oMathPara>
                </a14:m>
                <a:endParaRPr lang="it-IT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Berlin Sans FB" panose="020E0602020502020306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it-IT" sz="2000" b="0" i="1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sz="2000" i="1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it-IT" sz="2000" i="1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  <m:sup>
                          <m:r>
                            <a:rPr lang="it-IT" sz="2000" b="0" i="1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bSup>
                      <m:r>
                        <a:rPr lang="it-IT" sz="2000" b="0" i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=0.4</m:t>
                      </m:r>
                    </m:oMath>
                  </m:oMathPara>
                </a14:m>
                <a:endParaRPr lang="it-IT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Berlin Sans FB" panose="020E0602020502020306" pitchFamily="34" charset="0"/>
                </a:endParaRPr>
              </a:p>
              <a:p>
                <a:endParaRPr lang="it-IT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Berlin Sans FB" panose="020E0602020502020306" pitchFamily="34" charset="0"/>
                </a:endParaRPr>
              </a:p>
              <a:p>
                <a:endParaRPr lang="it-IT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Berlin Sans FB" panose="020E0602020502020306" pitchFamily="34" charset="0"/>
                </a:endParaRPr>
              </a:p>
            </p:txBody>
          </p:sp>
        </mc:Choice>
        <mc:Fallback xmlns="">
          <p:sp>
            <p:nvSpPr>
              <p:cNvPr id="4" name="TextBox 15">
                <a:extLst>
                  <a:ext uri="{FF2B5EF4-FFF2-40B4-BE49-F238E27FC236}">
                    <a16:creationId xmlns:a16="http://schemas.microsoft.com/office/drawing/2014/main" id="{62324D8A-8C64-215C-447E-3D4D690C66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689" y="1299603"/>
                <a:ext cx="5260237" cy="5117298"/>
              </a:xfrm>
              <a:prstGeom prst="rect">
                <a:avLst/>
              </a:prstGeom>
              <a:blipFill>
                <a:blip r:embed="rId2"/>
                <a:stretch>
                  <a:fillRect l="-1275" t="-5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5">
                <a:extLst>
                  <a:ext uri="{FF2B5EF4-FFF2-40B4-BE49-F238E27FC236}">
                    <a16:creationId xmlns:a16="http://schemas.microsoft.com/office/drawing/2014/main" id="{9767337E-210F-9FD5-208B-4735C3D41F25}"/>
                  </a:ext>
                </a:extLst>
              </p:cNvPr>
              <p:cNvSpPr txBox="1"/>
              <p:nvPr/>
            </p:nvSpPr>
            <p:spPr>
              <a:xfrm>
                <a:off x="6393436" y="1299603"/>
                <a:ext cx="5260237" cy="51172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20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Berlin Sans FB" panose="020E0602020502020306" pitchFamily="34" charset="0"/>
                  </a:rPr>
                  <a:t>HFUS-14 </a:t>
                </a:r>
                <a:r>
                  <a:rPr lang="it-IT" sz="200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Berlin Sans FB" panose="020E0602020502020306" pitchFamily="34" charset="0"/>
                  </a:rPr>
                  <a:t>version</a:t>
                </a:r>
                <a:r>
                  <a:rPr lang="it-IT" sz="20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Berlin Sans FB" panose="020E0602020502020306" pitchFamily="34" charset="0"/>
                  </a:rPr>
                  <a:t> 2SH </a:t>
                </a:r>
                <a:r>
                  <a:rPr lang="it-IT" sz="200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Berlin Sans FB" panose="020E0602020502020306" pitchFamily="34" charset="0"/>
                  </a:rPr>
                  <a:t>parameters</a:t>
                </a:r>
                <a:r>
                  <a:rPr lang="it-IT" sz="20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Berlin Sans FB" panose="020E0602020502020306" pitchFamily="34" charset="0"/>
                  </a:rPr>
                  <a:t>:</a:t>
                </a:r>
              </a:p>
              <a:p>
                <a:endParaRPr lang="it-IT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Berlin Sans FB" panose="020E0602020502020306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000" b="0" i="1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i="1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it-IT" sz="2000" i="1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it-IT" sz="2000" i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sz="2000" i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sz="2000" b="0" i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4.7</m:t>
                      </m:r>
                      <m:sSup>
                        <m:sSupPr>
                          <m:ctrlPr>
                            <a:rPr lang="it-IT" sz="2000" b="0" i="1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2000" b="0" i="1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it-IT" sz="2000" b="0" i="1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it-IT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Berlin Sans FB" panose="020E0602020502020306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000" b="0" i="1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i="1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it-IT" sz="2000" i="1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it-IT" sz="2000" i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 =</m:t>
                      </m:r>
                      <m:r>
                        <a:rPr lang="it-IT" sz="2000" b="0" i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6.1</m:t>
                      </m:r>
                      <m:sSup>
                        <m:sSupPr>
                          <m:ctrlPr>
                            <a:rPr lang="it-IT" sz="2000" b="0" i="1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2000" b="0" i="1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it-IT" sz="2000" b="0" i="1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it-IT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Berlin Sans FB" panose="020E0602020502020306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000" b="0" i="1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i="1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it-IT" sz="2000" b="0" i="1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it-IT" sz="2000" i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sz="2000" b="0" i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7.1</m:t>
                      </m:r>
                      <m:sSup>
                        <m:sSupPr>
                          <m:ctrlPr>
                            <a:rPr lang="it-IT" sz="2000" b="0" i="1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2000" b="0" i="1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it-IT" sz="2000" b="0" i="1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it-IT" sz="2000" i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000" i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sz="2000" b="0" i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it-IT" sz="2000" b="0" i="1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it-IT" sz="2000" b="0" i="1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it-IT" sz="2000" b="0" i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it-IT" sz="2000" b="0">
                  <a:solidFill>
                    <a:schemeClr val="tx1">
                      <a:lumMod val="75000"/>
                      <a:lumOff val="25000"/>
                    </a:schemeClr>
                  </a:solidFill>
                  <a:latin typeface="Berlin Sans FB" panose="020E0602020502020306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0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it-IT" sz="20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it-IT" sz="20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=6.9</m:t>
                      </m:r>
                    </m:oMath>
                  </m:oMathPara>
                </a14:m>
                <a:endParaRPr lang="it-IT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Berlin Sans FB" panose="020E0602020502020306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000" i="1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i="1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it-IT" sz="2000" i="1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it-IT" sz="2000" b="0" i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=0.091</m:t>
                      </m:r>
                      <m:sSup>
                        <m:sSupPr>
                          <m:ctrlPr>
                            <a:rPr lang="it-IT" sz="2000" b="0" i="1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it-IT" sz="2000" b="0" i="0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p>
                          <m:r>
                            <a:rPr lang="it-IT" sz="2000" b="0" i="0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−4</m:t>
                          </m:r>
                        </m:sup>
                      </m:sSup>
                    </m:oMath>
                  </m:oMathPara>
                </a14:m>
                <a:endParaRPr lang="it-IT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Berlin Sans FB" panose="020E0602020502020306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000" i="1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i="1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it-IT" sz="2000" i="1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𝑚𝑤</m:t>
                          </m:r>
                        </m:sub>
                      </m:sSub>
                      <m:r>
                        <a:rPr lang="it-IT" sz="2000" b="0" i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=6.4</m:t>
                      </m:r>
                      <m:sSup>
                        <m:sSupPr>
                          <m:ctrlPr>
                            <a:rPr lang="it-IT" sz="2000" b="0" i="1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2000" b="0" i="1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it-IT" sz="2000" b="0" i="1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−4</m:t>
                          </m:r>
                        </m:sup>
                      </m:sSup>
                    </m:oMath>
                  </m:oMathPara>
                </a14:m>
                <a:endParaRPr lang="it-IT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Berlin Sans FB" panose="020E0602020502020306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it-IT" sz="2000" i="1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sz="2000" i="1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it-IT" sz="2000" i="1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𝑚𝑤</m:t>
                          </m:r>
                        </m:sub>
                        <m:sup>
                          <m:r>
                            <a:rPr lang="it-IT" sz="2000" i="1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bSup>
                      <m:r>
                        <a:rPr lang="it-IT" sz="2000" b="0" i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sz="2000" b="0" i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0.008</m:t>
                      </m:r>
                    </m:oMath>
                  </m:oMathPara>
                </a14:m>
                <a:endParaRPr lang="it-IT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Berlin Sans FB" panose="020E0602020502020306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it-IT" sz="2000" i="1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sz="2000" i="1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it-IT" sz="2000" i="1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𝑚𝑤</m:t>
                          </m:r>
                        </m:sub>
                        <m:sup>
                          <m:r>
                            <a:rPr lang="it-IT" sz="2000" i="1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bSup>
                      <m:r>
                        <a:rPr lang="it-IT" sz="2000" b="0" i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=0.007</m:t>
                      </m:r>
                    </m:oMath>
                  </m:oMathPara>
                </a14:m>
                <a:endParaRPr lang="it-IT" sz="2000" b="0">
                  <a:solidFill>
                    <a:schemeClr val="tx1">
                      <a:lumMod val="75000"/>
                      <a:lumOff val="25000"/>
                    </a:schemeClr>
                  </a:solidFill>
                  <a:latin typeface="Berlin Sans FB" panose="020E0602020502020306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000" i="1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i="1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it-IT" sz="2000" i="1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it-IT" sz="2000" i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sz="2000" b="0" i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6.4</m:t>
                      </m:r>
                      <m:sSup>
                        <m:sSupPr>
                          <m:ctrlPr>
                            <a:rPr lang="it-IT" sz="2000" b="0" i="1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2000" b="0" i="1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it-IT" sz="2000" b="0" i="1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−4</m:t>
                          </m:r>
                        </m:sup>
                      </m:sSup>
                    </m:oMath>
                  </m:oMathPara>
                </a14:m>
                <a:endParaRPr lang="it-IT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Berlin Sans FB" panose="020E0602020502020306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it-IT" sz="2000" i="1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sz="2000" i="1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it-IT" sz="2000" i="1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  <m:sup>
                          <m:r>
                            <a:rPr lang="it-IT" sz="2000" b="0" i="1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bSup>
                      <m:r>
                        <a:rPr lang="it-IT" sz="2000" b="0" i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=0.4</m:t>
                      </m:r>
                    </m:oMath>
                  </m:oMathPara>
                </a14:m>
                <a:endParaRPr lang="it-IT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Berlin Sans FB" panose="020E0602020502020306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it-IT" sz="2000" b="0" i="1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sz="2000" i="1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it-IT" sz="2000" i="1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  <m:sup>
                          <m:r>
                            <a:rPr lang="it-IT" sz="2000" b="0" i="1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bSup>
                      <m:r>
                        <a:rPr lang="it-IT" sz="2000" b="0" i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=0.4</m:t>
                      </m:r>
                    </m:oMath>
                  </m:oMathPara>
                </a14:m>
                <a:endParaRPr lang="it-IT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Berlin Sans FB" panose="020E0602020502020306" pitchFamily="34" charset="0"/>
                </a:endParaRPr>
              </a:p>
              <a:p>
                <a:endParaRPr lang="it-IT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Berlin Sans FB" panose="020E0602020502020306" pitchFamily="34" charset="0"/>
                </a:endParaRPr>
              </a:p>
              <a:p>
                <a:endParaRPr lang="it-IT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Berlin Sans FB" panose="020E0602020502020306" pitchFamily="34" charset="0"/>
                </a:endParaRPr>
              </a:p>
            </p:txBody>
          </p:sp>
        </mc:Choice>
        <mc:Fallback xmlns="">
          <p:sp>
            <p:nvSpPr>
              <p:cNvPr id="2" name="TextBox 15">
                <a:extLst>
                  <a:ext uri="{FF2B5EF4-FFF2-40B4-BE49-F238E27FC236}">
                    <a16:creationId xmlns:a16="http://schemas.microsoft.com/office/drawing/2014/main" id="{9767337E-210F-9FD5-208B-4735C3D41F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3436" y="1299603"/>
                <a:ext cx="5260237" cy="5117298"/>
              </a:xfrm>
              <a:prstGeom prst="rect">
                <a:avLst/>
              </a:prstGeom>
              <a:blipFill>
                <a:blip r:embed="rId3"/>
                <a:stretch>
                  <a:fillRect l="-1275" t="-5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752784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3CB60A-319A-EEA8-C8DD-C911FFBA40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7EF8844-5C26-D75E-94BA-FD54A0CC3B6F}"/>
              </a:ext>
            </a:extLst>
          </p:cNvPr>
          <p:cNvSpPr/>
          <p:nvPr/>
        </p:nvSpPr>
        <p:spPr>
          <a:xfrm>
            <a:off x="-1" y="6114422"/>
            <a:ext cx="12192000" cy="743578"/>
          </a:xfrm>
          <a:prstGeom prst="rect">
            <a:avLst/>
          </a:prstGeom>
          <a:solidFill>
            <a:srgbClr val="D821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800D856-CDE6-138D-8C9F-3C46FABE7EF8}"/>
              </a:ext>
            </a:extLst>
          </p:cNvPr>
          <p:cNvSpPr/>
          <p:nvPr/>
        </p:nvSpPr>
        <p:spPr>
          <a:xfrm>
            <a:off x="0" y="-1"/>
            <a:ext cx="157316" cy="894735"/>
          </a:xfrm>
          <a:prstGeom prst="rect">
            <a:avLst/>
          </a:prstGeom>
          <a:solidFill>
            <a:srgbClr val="D821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AF20BE2-81DC-CD9A-A6F2-00335DA1DBC4}"/>
              </a:ext>
            </a:extLst>
          </p:cNvPr>
          <p:cNvSpPr/>
          <p:nvPr/>
        </p:nvSpPr>
        <p:spPr>
          <a:xfrm>
            <a:off x="-1" y="886771"/>
            <a:ext cx="11520000" cy="36000"/>
          </a:xfrm>
          <a:prstGeom prst="rect">
            <a:avLst/>
          </a:prstGeom>
          <a:solidFill>
            <a:srgbClr val="696B6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BD9DAAC-B505-163B-BA4C-95E8C0688E1C}"/>
              </a:ext>
            </a:extLst>
          </p:cNvPr>
          <p:cNvGrpSpPr/>
          <p:nvPr/>
        </p:nvGrpSpPr>
        <p:grpSpPr>
          <a:xfrm>
            <a:off x="11054652" y="5666546"/>
            <a:ext cx="45719" cy="895751"/>
            <a:chOff x="-783386" y="1651818"/>
            <a:chExt cx="45719" cy="89575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B25B874-5D82-DD42-2CCE-1D06F2CC26FF}"/>
                </a:ext>
              </a:extLst>
            </p:cNvPr>
            <p:cNvSpPr/>
            <p:nvPr/>
          </p:nvSpPr>
          <p:spPr>
            <a:xfrm>
              <a:off x="-783386" y="2097569"/>
              <a:ext cx="45719" cy="45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BC33D74-E222-41B9-1364-6732B18979C4}"/>
                </a:ext>
              </a:extLst>
            </p:cNvPr>
            <p:cNvSpPr/>
            <p:nvPr/>
          </p:nvSpPr>
          <p:spPr>
            <a:xfrm>
              <a:off x="-783386" y="1651818"/>
              <a:ext cx="45719" cy="450000"/>
            </a:xfrm>
            <a:prstGeom prst="rect">
              <a:avLst/>
            </a:prstGeom>
            <a:solidFill>
              <a:srgbClr val="696B6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42597250-86A8-BB13-90BB-4EAFED6A6B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23555" y="6303648"/>
            <a:ext cx="2743200" cy="365125"/>
          </a:xfrm>
        </p:spPr>
        <p:txBody>
          <a:bodyPr/>
          <a:lstStyle/>
          <a:p>
            <a:fld id="{505A3AEF-E127-4B09-8B0E-0218CB5010B4}" type="slidenum">
              <a:rPr lang="en-GB" sz="1600" smtClean="0">
                <a:solidFill>
                  <a:schemeClr val="bg1"/>
                </a:solidFill>
                <a:latin typeface="Berlin Sans FB" panose="020E0602020502020306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14</a:t>
            </a:fld>
            <a:endParaRPr lang="en-GB" sz="1600">
              <a:solidFill>
                <a:schemeClr val="bg1"/>
              </a:solidFill>
              <a:latin typeface="Berlin Sans FB" panose="020E0602020502020306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878DD4E-DB9F-16CB-8A18-3443AF64654A}"/>
              </a:ext>
            </a:extLst>
          </p:cNvPr>
          <p:cNvSpPr txBox="1"/>
          <p:nvPr/>
        </p:nvSpPr>
        <p:spPr>
          <a:xfrm>
            <a:off x="6777735" y="295703"/>
            <a:ext cx="45768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200" err="1">
                <a:solidFill>
                  <a:srgbClr val="D82126"/>
                </a:solidFill>
                <a:latin typeface="Berlin Sans FB" panose="020E0602020502020306" pitchFamily="34" charset="0"/>
              </a:rPr>
              <a:t>Harmonic</a:t>
            </a:r>
            <a:r>
              <a:rPr lang="it-IT" sz="3200">
                <a:solidFill>
                  <a:srgbClr val="D82126"/>
                </a:solidFill>
                <a:latin typeface="Berlin Sans FB" panose="020E0602020502020306" pitchFamily="34" charset="0"/>
              </a:rPr>
              <a:t> drive </a:t>
            </a:r>
            <a:r>
              <a:rPr lang="it-IT" sz="3200" err="1">
                <a:solidFill>
                  <a:srgbClr val="D82126"/>
                </a:solidFill>
                <a:latin typeface="Berlin Sans FB" panose="020E0602020502020306" pitchFamily="34" charset="0"/>
              </a:rPr>
              <a:t>submodel</a:t>
            </a:r>
            <a:endParaRPr lang="it-IT" sz="3200">
              <a:solidFill>
                <a:srgbClr val="D82126"/>
              </a:solidFill>
              <a:latin typeface="Berlin Sans FB" panose="020E0602020502020306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7433DCA-B12D-3C3A-E871-593BB0E89B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0136" y="1406647"/>
            <a:ext cx="7531727" cy="4158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1914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8873D6-456B-650F-22A9-75BAD8706A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E2795B1-FE62-0DFB-60FD-7228A8A26402}"/>
              </a:ext>
            </a:extLst>
          </p:cNvPr>
          <p:cNvSpPr/>
          <p:nvPr/>
        </p:nvSpPr>
        <p:spPr>
          <a:xfrm>
            <a:off x="-1" y="6114422"/>
            <a:ext cx="12192000" cy="743578"/>
          </a:xfrm>
          <a:prstGeom prst="rect">
            <a:avLst/>
          </a:prstGeom>
          <a:solidFill>
            <a:srgbClr val="D821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84F8AEE-17A0-B158-258C-CF0CAEBC5B28}"/>
              </a:ext>
            </a:extLst>
          </p:cNvPr>
          <p:cNvSpPr/>
          <p:nvPr/>
        </p:nvSpPr>
        <p:spPr>
          <a:xfrm>
            <a:off x="0" y="-1"/>
            <a:ext cx="157316" cy="894735"/>
          </a:xfrm>
          <a:prstGeom prst="rect">
            <a:avLst/>
          </a:prstGeom>
          <a:solidFill>
            <a:srgbClr val="D821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C7FE07F-463D-51FD-C9BE-6FA517C2AC5E}"/>
              </a:ext>
            </a:extLst>
          </p:cNvPr>
          <p:cNvSpPr/>
          <p:nvPr/>
        </p:nvSpPr>
        <p:spPr>
          <a:xfrm>
            <a:off x="-1" y="886771"/>
            <a:ext cx="11520000" cy="36000"/>
          </a:xfrm>
          <a:prstGeom prst="rect">
            <a:avLst/>
          </a:prstGeom>
          <a:solidFill>
            <a:srgbClr val="696B6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D10ED35-1326-4A1A-F2FF-C5698B90EF04}"/>
              </a:ext>
            </a:extLst>
          </p:cNvPr>
          <p:cNvGrpSpPr/>
          <p:nvPr/>
        </p:nvGrpSpPr>
        <p:grpSpPr>
          <a:xfrm>
            <a:off x="11054652" y="5666546"/>
            <a:ext cx="45719" cy="895751"/>
            <a:chOff x="-783386" y="1651818"/>
            <a:chExt cx="45719" cy="89575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B4AF0CB-C00A-C10C-3D1E-109EBB18E229}"/>
                </a:ext>
              </a:extLst>
            </p:cNvPr>
            <p:cNvSpPr/>
            <p:nvPr/>
          </p:nvSpPr>
          <p:spPr>
            <a:xfrm>
              <a:off x="-783386" y="2097569"/>
              <a:ext cx="45719" cy="45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F5F6B8E-F58F-5F81-735C-2AE281390FBD}"/>
                </a:ext>
              </a:extLst>
            </p:cNvPr>
            <p:cNvSpPr/>
            <p:nvPr/>
          </p:nvSpPr>
          <p:spPr>
            <a:xfrm>
              <a:off x="-783386" y="1651818"/>
              <a:ext cx="45719" cy="450000"/>
            </a:xfrm>
            <a:prstGeom prst="rect">
              <a:avLst/>
            </a:prstGeom>
            <a:solidFill>
              <a:srgbClr val="696B6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340C4A9A-DF5E-ACA6-A605-E5396C3102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23555" y="6303648"/>
            <a:ext cx="2743200" cy="365125"/>
          </a:xfrm>
        </p:spPr>
        <p:txBody>
          <a:bodyPr/>
          <a:lstStyle/>
          <a:p>
            <a:fld id="{505A3AEF-E127-4B09-8B0E-0218CB5010B4}" type="slidenum">
              <a:rPr lang="en-GB" sz="1600" smtClean="0">
                <a:solidFill>
                  <a:schemeClr val="bg1"/>
                </a:solidFill>
                <a:latin typeface="Berlin Sans FB" panose="020E0602020502020306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15</a:t>
            </a:fld>
            <a:endParaRPr lang="en-GB" sz="1600">
              <a:solidFill>
                <a:schemeClr val="bg1"/>
              </a:solidFill>
              <a:latin typeface="Berlin Sans FB" panose="020E0602020502020306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3C9DEC2-D20B-A5BE-FAFC-5E08AD85C697}"/>
              </a:ext>
            </a:extLst>
          </p:cNvPr>
          <p:cNvSpPr txBox="1"/>
          <p:nvPr/>
        </p:nvSpPr>
        <p:spPr>
          <a:xfrm>
            <a:off x="9461938" y="295703"/>
            <a:ext cx="18533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200" dirty="0">
                <a:solidFill>
                  <a:srgbClr val="D82126"/>
                </a:solidFill>
                <a:latin typeface="Berlin Sans FB" panose="020E0602020502020306" pitchFamily="34" charset="0"/>
              </a:rPr>
              <a:t>Controller</a:t>
            </a:r>
            <a:endParaRPr lang="en-GB" sz="3200" dirty="0">
              <a:solidFill>
                <a:srgbClr val="D82126"/>
              </a:solidFill>
              <a:latin typeface="Berlin Sans FB" panose="020E0602020502020306" pitchFamily="34" charset="0"/>
            </a:endParaRPr>
          </a:p>
        </p:txBody>
      </p:sp>
      <p:sp>
        <p:nvSpPr>
          <p:cNvPr id="2" name="TextBox 15">
            <a:extLst>
              <a:ext uri="{FF2B5EF4-FFF2-40B4-BE49-F238E27FC236}">
                <a16:creationId xmlns:a16="http://schemas.microsoft.com/office/drawing/2014/main" id="{6C4BABCD-FC2C-4376-9A5E-95CF46C04E5B}"/>
              </a:ext>
            </a:extLst>
          </p:cNvPr>
          <p:cNvSpPr txBox="1"/>
          <p:nvPr/>
        </p:nvSpPr>
        <p:spPr>
          <a:xfrm>
            <a:off x="551902" y="1072383"/>
            <a:ext cx="11092934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The chosen control policy is a PID + Gravity Compensation controller for the first three joints, and a PI + Gravity Compensation controller for the last three joints of the UR5 manipulator.</a:t>
            </a:r>
          </a:p>
          <a:p>
            <a:r>
              <a:rPr lang="en-GB" sz="2000" dirty="0"/>
              <a:t>Gravity is compensated by a feedforward term, while the PID/PI controllers act as decentralized joint controllers.</a:t>
            </a:r>
          </a:p>
          <a:p>
            <a:endParaRPr lang="en-GB" sz="2000" dirty="0"/>
          </a:p>
          <a:p>
            <a:r>
              <a:rPr lang="en-GB" sz="2000" dirty="0"/>
              <a:t>PID + Gravity Compensation (first three joints):</a:t>
            </a:r>
          </a:p>
          <a:p>
            <a:r>
              <a:rPr lang="en-GB" sz="2000" dirty="0"/>
              <a:t>a PID controller ensures that even in the presence of </a:t>
            </a:r>
            <a:r>
              <a:rPr lang="en-GB" sz="2000" dirty="0" err="1"/>
              <a:t>modeling</a:t>
            </a:r>
            <a:r>
              <a:rPr lang="en-GB" sz="2000" dirty="0"/>
              <a:t> inaccuracies or constant biases, the integral action will drive the steady-state error to zero. This provides stronger guarantees of tracking accuracy.</a:t>
            </a:r>
          </a:p>
          <a:p>
            <a:pPr algn="just"/>
            <a:endParaRPr lang="it-IT" sz="2000" dirty="0">
              <a:latin typeface="Bierstadt" panose="020B0004020202020204" pitchFamily="34" charset="0"/>
            </a:endParaRPr>
          </a:p>
          <a:p>
            <a:pPr algn="just"/>
            <a:r>
              <a:rPr lang="en-GB" sz="2000" dirty="0"/>
              <a:t>PI + Gravity Compensation (last three joints):</a:t>
            </a:r>
            <a:endParaRPr lang="it-IT" sz="2000" dirty="0">
              <a:latin typeface="Bierstadt" panose="020B0004020202020204" pitchFamily="34" charset="0"/>
            </a:endParaRPr>
          </a:p>
          <a:p>
            <a:pPr algn="just"/>
            <a:r>
              <a:rPr lang="en-GB" sz="2000" dirty="0"/>
              <a:t>since these joints typically carry lighter loads and experience less dynamic coupling, the derivative term is omitted. The PI controller is sufficient to guarantee stability and zero steady-state error, thanks to the integral action. Moreover, avoiding the derivative term reduces noise sensitivity and makes implementation more practical for joints where fast dynamic response is less crucial.</a:t>
            </a:r>
            <a:br>
              <a:rPr lang="it-IT" sz="2000" dirty="0">
                <a:latin typeface="Bierstadt" panose="020B0004020202020204" pitchFamily="34" charset="0"/>
              </a:rPr>
            </a:br>
            <a:endParaRPr lang="it-IT" sz="2000" dirty="0">
              <a:latin typeface="Bierstadt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35701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8C6550-B51D-EEF2-4E8B-97A2843D71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D468127-5E54-028F-0F13-C98488D93939}"/>
              </a:ext>
            </a:extLst>
          </p:cNvPr>
          <p:cNvSpPr/>
          <p:nvPr/>
        </p:nvSpPr>
        <p:spPr>
          <a:xfrm>
            <a:off x="-1" y="6114422"/>
            <a:ext cx="12192000" cy="743578"/>
          </a:xfrm>
          <a:prstGeom prst="rect">
            <a:avLst/>
          </a:prstGeom>
          <a:solidFill>
            <a:srgbClr val="D821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CCD65A5-4761-989D-F79F-E9E35E64C727}"/>
              </a:ext>
            </a:extLst>
          </p:cNvPr>
          <p:cNvSpPr/>
          <p:nvPr/>
        </p:nvSpPr>
        <p:spPr>
          <a:xfrm>
            <a:off x="0" y="-1"/>
            <a:ext cx="157316" cy="894735"/>
          </a:xfrm>
          <a:prstGeom prst="rect">
            <a:avLst/>
          </a:prstGeom>
          <a:solidFill>
            <a:srgbClr val="D821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76BEBB-5264-8531-C24D-C6209AB2F81B}"/>
              </a:ext>
            </a:extLst>
          </p:cNvPr>
          <p:cNvSpPr/>
          <p:nvPr/>
        </p:nvSpPr>
        <p:spPr>
          <a:xfrm>
            <a:off x="-1" y="886771"/>
            <a:ext cx="11520000" cy="36000"/>
          </a:xfrm>
          <a:prstGeom prst="rect">
            <a:avLst/>
          </a:prstGeom>
          <a:solidFill>
            <a:srgbClr val="696B6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51FC097-7403-4116-E358-081B574B6B37}"/>
              </a:ext>
            </a:extLst>
          </p:cNvPr>
          <p:cNvGrpSpPr/>
          <p:nvPr/>
        </p:nvGrpSpPr>
        <p:grpSpPr>
          <a:xfrm>
            <a:off x="11054652" y="5666546"/>
            <a:ext cx="45719" cy="895751"/>
            <a:chOff x="-783386" y="1651818"/>
            <a:chExt cx="45719" cy="89575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4639165-AB38-BD2F-05F4-9DB32379D81D}"/>
                </a:ext>
              </a:extLst>
            </p:cNvPr>
            <p:cNvSpPr/>
            <p:nvPr/>
          </p:nvSpPr>
          <p:spPr>
            <a:xfrm>
              <a:off x="-783386" y="2097569"/>
              <a:ext cx="45719" cy="45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B04D66A-561C-7FD0-9B1C-8FAD1E862335}"/>
                </a:ext>
              </a:extLst>
            </p:cNvPr>
            <p:cNvSpPr/>
            <p:nvPr/>
          </p:nvSpPr>
          <p:spPr>
            <a:xfrm>
              <a:off x="-783386" y="1651818"/>
              <a:ext cx="45719" cy="450000"/>
            </a:xfrm>
            <a:prstGeom prst="rect">
              <a:avLst/>
            </a:prstGeom>
            <a:solidFill>
              <a:srgbClr val="696B6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BB2C4AB8-BEF9-8B53-DA40-8DA61C779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23555" y="6303648"/>
            <a:ext cx="2743200" cy="365125"/>
          </a:xfrm>
        </p:spPr>
        <p:txBody>
          <a:bodyPr/>
          <a:lstStyle/>
          <a:p>
            <a:fld id="{505A3AEF-E127-4B09-8B0E-0218CB5010B4}" type="slidenum">
              <a:rPr lang="en-GB" sz="1600" smtClean="0">
                <a:solidFill>
                  <a:schemeClr val="bg1"/>
                </a:solidFill>
                <a:latin typeface="Berlin Sans FB" panose="020E0602020502020306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16</a:t>
            </a:fld>
            <a:endParaRPr lang="en-GB" sz="1600">
              <a:solidFill>
                <a:schemeClr val="bg1"/>
              </a:solidFill>
              <a:latin typeface="Berlin Sans FB" panose="020E0602020502020306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B039A00-2273-9386-D7B5-0CF9A8866597}"/>
              </a:ext>
            </a:extLst>
          </p:cNvPr>
          <p:cNvSpPr txBox="1"/>
          <p:nvPr/>
        </p:nvSpPr>
        <p:spPr>
          <a:xfrm>
            <a:off x="7294905" y="260737"/>
            <a:ext cx="39324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200" dirty="0" err="1">
                <a:solidFill>
                  <a:srgbClr val="D82126"/>
                </a:solidFill>
                <a:latin typeface="Berlin Sans FB" panose="020E0602020502020306" pitchFamily="34" charset="0"/>
              </a:rPr>
              <a:t>Gravity</a:t>
            </a:r>
            <a:r>
              <a:rPr lang="it-IT" sz="3200" dirty="0">
                <a:solidFill>
                  <a:srgbClr val="D82126"/>
                </a:solidFill>
                <a:latin typeface="Berlin Sans FB" panose="020E0602020502020306" pitchFamily="34" charset="0"/>
              </a:rPr>
              <a:t> </a:t>
            </a:r>
            <a:r>
              <a:rPr lang="it-IT" sz="3200" dirty="0" err="1">
                <a:solidFill>
                  <a:srgbClr val="D82126"/>
                </a:solidFill>
                <a:latin typeface="Berlin Sans FB" panose="020E0602020502020306" pitchFamily="34" charset="0"/>
              </a:rPr>
              <a:t>compensation</a:t>
            </a:r>
            <a:endParaRPr lang="en-GB" sz="3200" dirty="0">
              <a:solidFill>
                <a:srgbClr val="D82126"/>
              </a:solidFill>
              <a:latin typeface="Berlin Sans FB" panose="020E0602020502020306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asellaDiTesto 16">
                <a:extLst>
                  <a:ext uri="{FF2B5EF4-FFF2-40B4-BE49-F238E27FC236}">
                    <a16:creationId xmlns:a16="http://schemas.microsoft.com/office/drawing/2014/main" id="{70A77A3F-9F2E-B165-BA79-A28A0359E093}"/>
                  </a:ext>
                </a:extLst>
              </p:cNvPr>
              <p:cNvSpPr txBox="1"/>
              <p:nvPr/>
            </p:nvSpPr>
            <p:spPr>
              <a:xfrm>
                <a:off x="4033449" y="1104416"/>
                <a:ext cx="5345246" cy="7562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it-IT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nary>
                            <m:naryPr>
                              <m:chr m:val="∑"/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sSup>
                                    <m:sSupPr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it-IT" b="1" i="1">
                                          <a:latin typeface="Cambria Math" panose="02040503050406030204" pitchFamily="18" charset="0"/>
                                        </a:rPr>
                                        <m:t>𝒈</m:t>
                                      </m:r>
                                    </m:e>
                                    <m:sup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d>
                                    <m:dPr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it-IT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  <m:sup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p>
                                      </m:sSubSup>
                                    </m:e>
                                  </m:d>
                                </m:e>
                              </m:d>
                            </m:e>
                          </m:nary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nary>
                            <m:naryPr>
                              <m:chr m:val="∑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sSup>
                                    <m:sSupPr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it-IT" b="1" i="1" smtClean="0">
                                          <a:latin typeface="Cambria Math" panose="02040503050406030204" pitchFamily="18" charset="0"/>
                                        </a:rPr>
                                        <m:t>𝒈</m:t>
                                      </m:r>
                                    </m:e>
                                    <m:sup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d>
                                    <m:dPr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it-IT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it-IT" b="1" i="1" smtClean="0">
                                              <a:latin typeface="Cambria Math" panose="02040503050406030204" pitchFamily="18" charset="0"/>
                                            </a:rPr>
                                            <m:t>𝑻</m:t>
                                          </m:r>
                                        </m:e>
                                        <m:sub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  <m:sup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p>
                                      </m:sSubSup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sSubSup>
                                        <m:sSubSupPr>
                                          <m:ctrlPr>
                                            <a:rPr lang="it-IT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  <m:sup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p>
                                      </m:sSubSup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7" name="CasellaDiTesto 16">
                <a:extLst>
                  <a:ext uri="{FF2B5EF4-FFF2-40B4-BE49-F238E27FC236}">
                    <a16:creationId xmlns:a16="http://schemas.microsoft.com/office/drawing/2014/main" id="{70A77A3F-9F2E-B165-BA79-A28A0359E0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3449" y="1104416"/>
                <a:ext cx="5345246" cy="75623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asellaDiTesto 17">
                <a:extLst>
                  <a:ext uri="{FF2B5EF4-FFF2-40B4-BE49-F238E27FC236}">
                    <a16:creationId xmlns:a16="http://schemas.microsoft.com/office/drawing/2014/main" id="{73C1608C-C804-9EBC-4B6D-272B4C483FC5}"/>
                  </a:ext>
                </a:extLst>
              </p:cNvPr>
              <p:cNvSpPr txBox="1"/>
              <p:nvPr/>
            </p:nvSpPr>
            <p:spPr>
              <a:xfrm>
                <a:off x="3046526" y="4620253"/>
                <a:ext cx="3584507" cy="78752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num>
                        <m:den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b="1" i="1">
                                      <a:latin typeface="Cambria Math" panose="02040503050406030204" pitchFamily="18" charset="0"/>
                                    </a:rPr>
                                    <m:t>𝒈</m:t>
                                  </m:r>
                                </m:e>
                                <m:sup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it-IT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b="1" i="1" smtClean="0">
                                          <a:latin typeface="Cambria Math" panose="02040503050406030204" pitchFamily="18" charset="0"/>
                                        </a:rPr>
                                        <m:t>𝑼</m:t>
                                      </m:r>
                                    </m:e>
                                    <m:sub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𝑗𝑖</m:t>
                                      </m:r>
                                    </m:sub>
                                  </m:sSub>
                                  <m:sSubSup>
                                    <m:sSubSupPr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8" name="CasellaDiTesto 17">
                <a:extLst>
                  <a:ext uri="{FF2B5EF4-FFF2-40B4-BE49-F238E27FC236}">
                    <a16:creationId xmlns:a16="http://schemas.microsoft.com/office/drawing/2014/main" id="{73C1608C-C804-9EBC-4B6D-272B4C483F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6526" y="4620253"/>
                <a:ext cx="3584507" cy="78752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1C0C1B1A-7740-A02B-11C9-9432B12802D2}"/>
                  </a:ext>
                </a:extLst>
              </p:cNvPr>
              <p:cNvSpPr txBox="1"/>
              <p:nvPr/>
            </p:nvSpPr>
            <p:spPr>
              <a:xfrm>
                <a:off x="5759999" y="5381674"/>
                <a:ext cx="2368225" cy="63081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1" i="1" smtClean="0">
                              <a:latin typeface="Cambria Math" panose="02040503050406030204" pitchFamily="18" charset="0"/>
                            </a:rPr>
                            <m:t>𝑼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𝑗𝑖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b="1" i="1" smtClean="0">
                                  <a:latin typeface="Cambria Math" panose="02040503050406030204" pitchFamily="18" charset="0"/>
                                </a:rPr>
                                <m:t>𝑯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bSup>
                        </m:num>
                        <m:den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=1, …, 6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1C0C1B1A-7740-A02B-11C9-9432B12802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9999" y="5381674"/>
                <a:ext cx="2368225" cy="63081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asellaDiTesto 2">
            <a:extLst>
              <a:ext uri="{FF2B5EF4-FFF2-40B4-BE49-F238E27FC236}">
                <a16:creationId xmlns:a16="http://schemas.microsoft.com/office/drawing/2014/main" id="{4FB35597-7B96-4D3D-F4AB-0AA75280D68C}"/>
              </a:ext>
            </a:extLst>
          </p:cNvPr>
          <p:cNvSpPr txBox="1"/>
          <p:nvPr/>
        </p:nvSpPr>
        <p:spPr>
          <a:xfrm>
            <a:off x="401609" y="1316778"/>
            <a:ext cx="3480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>
                <a:latin typeface="Bierstadt" panose="020B0004020202020204" pitchFamily="34" charset="0"/>
              </a:rPr>
              <a:t>Potential</a:t>
            </a:r>
            <a:r>
              <a:rPr lang="it-IT" dirty="0">
                <a:latin typeface="Bierstadt" panose="020B0004020202020204" pitchFamily="34" charset="0"/>
              </a:rPr>
              <a:t> energy of the robot arm:</a:t>
            </a:r>
            <a:endParaRPr lang="en-GB" dirty="0">
              <a:latin typeface="Bierstadt" panose="020B00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99639385-4C12-EB50-644E-CFC25A40C45C}"/>
                  </a:ext>
                </a:extLst>
              </p:cNvPr>
              <p:cNvSpPr txBox="1"/>
              <p:nvPr/>
            </p:nvSpPr>
            <p:spPr>
              <a:xfrm>
                <a:off x="401609" y="1910048"/>
                <a:ext cx="8148031" cy="26546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>
                    <a:latin typeface="Bierstadt" panose="020B0004020202020204" pitchFamily="34" charset="0"/>
                  </a:rPr>
                  <a:t>The </a:t>
                </a:r>
                <a:r>
                  <a:rPr lang="it-IT" dirty="0" err="1">
                    <a:latin typeface="Bierstadt" panose="020B0004020202020204" pitchFamily="34" charset="0"/>
                  </a:rPr>
                  <a:t>symbolic</a:t>
                </a:r>
                <a:r>
                  <a:rPr lang="it-IT" dirty="0">
                    <a:latin typeface="Bierstadt" panose="020B0004020202020204" pitchFamily="34" charset="0"/>
                  </a:rPr>
                  <a:t> </a:t>
                </a:r>
                <a:r>
                  <a:rPr lang="it-IT" dirty="0" err="1">
                    <a:latin typeface="Bierstadt" panose="020B0004020202020204" pitchFamily="34" charset="0"/>
                  </a:rPr>
                  <a:t>computation</a:t>
                </a:r>
                <a:r>
                  <a:rPr lang="it-IT" dirty="0">
                    <a:latin typeface="Bierstadt" panose="020B0004020202020204" pitchFamily="34" charset="0"/>
                  </a:rPr>
                  <a:t> of the </a:t>
                </a:r>
                <a:r>
                  <a:rPr lang="it-IT" dirty="0" err="1">
                    <a:latin typeface="Bierstadt" panose="020B0004020202020204" pitchFamily="34" charset="0"/>
                  </a:rPr>
                  <a:t>gravity</a:t>
                </a:r>
                <a:r>
                  <a:rPr lang="it-IT" dirty="0">
                    <a:latin typeface="Bierstadt" panose="020B0004020202020204" pitchFamily="34" charset="0"/>
                  </a:rPr>
                  <a:t> </a:t>
                </a:r>
                <a:r>
                  <a:rPr lang="it-IT" dirty="0" err="1">
                    <a:latin typeface="Bierstadt" panose="020B0004020202020204" pitchFamily="34" charset="0"/>
                  </a:rPr>
                  <a:t>terms</a:t>
                </a:r>
                <a:r>
                  <a:rPr lang="it-IT" dirty="0">
                    <a:latin typeface="Bierstadt" panose="020B0004020202020204" pitchFamily="34" charset="0"/>
                  </a:rPr>
                  <a:t> </a:t>
                </a:r>
                <a:r>
                  <a:rPr lang="it-IT" dirty="0" err="1">
                    <a:latin typeface="Bierstadt" panose="020B0004020202020204" pitchFamily="34" charset="0"/>
                  </a:rPr>
                  <a:t>is</a:t>
                </a:r>
                <a:r>
                  <a:rPr lang="it-IT" dirty="0">
                    <a:latin typeface="Bierstadt" panose="020B0004020202020204" pitchFamily="34" charset="0"/>
                  </a:rPr>
                  <a:t> </a:t>
                </a:r>
                <a:r>
                  <a:rPr lang="it-IT" dirty="0" err="1">
                    <a:latin typeface="Bierstadt" panose="020B0004020202020204" pitchFamily="34" charset="0"/>
                  </a:rPr>
                  <a:t>implemented</a:t>
                </a:r>
                <a:r>
                  <a:rPr lang="it-IT" dirty="0">
                    <a:latin typeface="Bierstadt" panose="020B0004020202020204" pitchFamily="34" charset="0"/>
                  </a:rPr>
                  <a:t> in the </a:t>
                </a:r>
                <a:r>
                  <a:rPr lang="it-IT" i="1" dirty="0">
                    <a:latin typeface="Bierstadt" panose="020B0004020202020204" pitchFamily="34" charset="0"/>
                  </a:rPr>
                  <a:t>g_symbolic_computation.py </a:t>
                </a:r>
                <a:r>
                  <a:rPr lang="it-IT" dirty="0">
                    <a:latin typeface="Bierstadt" panose="020B0004020202020204" pitchFamily="34" charset="0"/>
                  </a:rPr>
                  <a:t>file by </a:t>
                </a:r>
                <a:r>
                  <a:rPr lang="it-IT" dirty="0" err="1">
                    <a:latin typeface="Bierstadt" panose="020B0004020202020204" pitchFamily="34" charset="0"/>
                  </a:rPr>
                  <a:t>using</a:t>
                </a:r>
                <a:r>
                  <a:rPr lang="it-IT" dirty="0">
                    <a:latin typeface="Bierstadt" panose="020B0004020202020204" pitchFamily="34" charset="0"/>
                  </a:rPr>
                  <a:t> </a:t>
                </a:r>
                <a:r>
                  <a:rPr lang="it-IT" i="1" dirty="0" err="1">
                    <a:latin typeface="Bierstadt" panose="020B0004020202020204" pitchFamily="34" charset="0"/>
                  </a:rPr>
                  <a:t>SymPy</a:t>
                </a:r>
                <a:r>
                  <a:rPr lang="it-IT" dirty="0">
                    <a:latin typeface="Bierstadt" panose="020B0004020202020204" pitchFamily="34" charset="0"/>
                  </a:rPr>
                  <a:t>: 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it-IT" dirty="0" err="1">
                    <a:latin typeface="Bierstadt" panose="020B0004020202020204" pitchFamily="34" charset="0"/>
                  </a:rPr>
                  <a:t>Define</a:t>
                </a:r>
                <a:r>
                  <a:rPr lang="it-IT" dirty="0">
                    <a:latin typeface="Bierstadt" panose="020B0004020202020204" pitchFamily="34" charset="0"/>
                  </a:rPr>
                  <a:t> the </a:t>
                </a:r>
                <a:r>
                  <a:rPr lang="it-IT" dirty="0" err="1">
                    <a:latin typeface="Bierstadt" panose="020B0004020202020204" pitchFamily="34" charset="0"/>
                  </a:rPr>
                  <a:t>Denavit-Hartenberg</a:t>
                </a:r>
                <a:r>
                  <a:rPr lang="it-IT" dirty="0">
                    <a:latin typeface="Bierstadt" panose="020B0004020202020204" pitchFamily="34" charset="0"/>
                  </a:rPr>
                  <a:t> </a:t>
                </a:r>
                <a:r>
                  <a:rPr lang="it-IT" dirty="0" err="1">
                    <a:latin typeface="Bierstadt" panose="020B0004020202020204" pitchFamily="34" charset="0"/>
                  </a:rPr>
                  <a:t>parameters</a:t>
                </a:r>
                <a:r>
                  <a:rPr lang="it-IT" dirty="0">
                    <a:latin typeface="Bierstadt" panose="020B0004020202020204" pitchFamily="34" charset="0"/>
                  </a:rPr>
                  <a:t>, the position of the </a:t>
                </a:r>
                <a:r>
                  <a:rPr lang="it-IT" dirty="0" err="1">
                    <a:latin typeface="Bierstadt" panose="020B0004020202020204" pitchFamily="34" charset="0"/>
                  </a:rPr>
                  <a:t>barycenters</a:t>
                </a:r>
                <a:r>
                  <a:rPr lang="it-IT" dirty="0">
                    <a:latin typeface="Bierstadt" panose="020B0004020202020204" pitchFamily="34" charset="0"/>
                  </a:rPr>
                  <a:t> with </a:t>
                </a:r>
                <a:r>
                  <a:rPr lang="it-IT" dirty="0" err="1">
                    <a:latin typeface="Bierstadt" panose="020B0004020202020204" pitchFamily="34" charset="0"/>
                  </a:rPr>
                  <a:t>respect</a:t>
                </a:r>
                <a:r>
                  <a:rPr lang="it-IT" dirty="0">
                    <a:latin typeface="Bierstadt" panose="020B0004020202020204" pitchFamily="34" charset="0"/>
                  </a:rPr>
                  <a:t> to the </a:t>
                </a:r>
                <a:r>
                  <a:rPr lang="it-IT" err="1">
                    <a:latin typeface="Bierstadt" panose="020B0004020202020204" pitchFamily="34" charset="0"/>
                  </a:rPr>
                  <a:t>corresponding</a:t>
                </a:r>
                <a:r>
                  <a:rPr lang="it-IT">
                    <a:latin typeface="Bierstadt" panose="020B0004020202020204" pitchFamily="34" charset="0"/>
                  </a:rPr>
                  <a:t> DH-frames</a:t>
                </a:r>
                <a:r>
                  <a:rPr lang="it-IT" dirty="0">
                    <a:latin typeface="Bierstadt" panose="020B0004020202020204" pitchFamily="34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it-IT" i="1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bSup>
                    <m:r>
                      <a:rPr lang="it-IT" b="0" i="1" smtClean="0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it-IT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it-IT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it-IT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it-IT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, 1</m:t>
                            </m:r>
                          </m:e>
                        </m:d>
                      </m:e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it-IT" dirty="0">
                    <a:latin typeface="Bierstadt" panose="020B0004020202020204" pitchFamily="34" charset="0"/>
                  </a:rPr>
                  <a:t>  and the </a:t>
                </a:r>
                <a:r>
                  <a:rPr lang="it-IT" dirty="0" err="1">
                    <a:latin typeface="Bierstadt" panose="020B0004020202020204" pitchFamily="34" charset="0"/>
                  </a:rPr>
                  <a:t>gravity</a:t>
                </a:r>
                <a:r>
                  <a:rPr lang="it-IT" dirty="0">
                    <a:latin typeface="Bierstadt" panose="020B0004020202020204" pitchFamily="34" charset="0"/>
                  </a:rPr>
                  <a:t> </a:t>
                </a:r>
                <a:r>
                  <a:rPr lang="it-IT" dirty="0" err="1">
                    <a:latin typeface="Bierstadt" panose="020B0004020202020204" pitchFamily="34" charset="0"/>
                  </a:rPr>
                  <a:t>vector</a:t>
                </a:r>
                <a:r>
                  <a:rPr lang="it-IT" dirty="0">
                    <a:latin typeface="Bierstadt" panose="020B00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t-IT" b="1" i="1" smtClean="0">
                        <a:latin typeface="Cambria Math" panose="02040503050406030204" pitchFamily="18" charset="0"/>
                      </a:rPr>
                      <m:t>𝒈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=[</m:t>
                    </m:r>
                    <m:sSup>
                      <m:sSup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0, 0, </m:t>
                        </m:r>
                        <m:sSub>
                          <m:sSubPr>
                            <m:ctrlPr>
                              <a:rPr lang="it-IT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  <m:r>
                          <a:rPr lang="it-IT" i="1">
                            <a:latin typeface="Cambria Math" panose="02040503050406030204" pitchFamily="18" charset="0"/>
                          </a:rPr>
                          <m:t>, 0]</m:t>
                        </m:r>
                      </m:e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GB" dirty="0">
                    <a:latin typeface="Bierstadt" panose="020B0004020202020204" pitchFamily="34" charset="0"/>
                  </a:rPr>
                  <a:t>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GB" dirty="0">
                    <a:latin typeface="Bierstadt" panose="020B0004020202020204" pitchFamily="34" charset="0"/>
                  </a:rPr>
                  <a:t>Derive the </a:t>
                </a:r>
                <a:r>
                  <a:rPr lang="it-IT" dirty="0" err="1">
                    <a:latin typeface="Bierstadt" panose="020B0004020202020204" pitchFamily="34" charset="0"/>
                  </a:rPr>
                  <a:t>Denavit-Hartenberg</a:t>
                </a:r>
                <a:r>
                  <a:rPr lang="en-GB" dirty="0">
                    <a:latin typeface="Bierstadt" panose="020B0004020202020204" pitchFamily="34" charset="0"/>
                  </a:rPr>
                  <a:t> </a:t>
                </a:r>
                <a:r>
                  <a:rPr lang="en-GB">
                    <a:latin typeface="Bierstadt" panose="020B0004020202020204" pitchFamily="34" charset="0"/>
                  </a:rPr>
                  <a:t>matrices</a:t>
                </a:r>
                <a:r>
                  <a:rPr lang="en-GB" dirty="0">
                    <a:latin typeface="Bierstadt" panose="020B0004020202020204" pitchFamily="34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</m:oMath>
                </a14:m>
                <a:r>
                  <a:rPr lang="it-IT" dirty="0">
                    <a:latin typeface="Bierstadt" panose="020B0004020202020204" pitchFamily="34" charset="0"/>
                  </a:rPr>
                  <a:t>  for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=1, …, 6</m:t>
                    </m:r>
                  </m:oMath>
                </a14:m>
                <a:r>
                  <a:rPr lang="it-IT" dirty="0">
                    <a:latin typeface="Bierstadt" panose="020B0004020202020204" pitchFamily="34" charset="0"/>
                  </a:rPr>
                  <a:t>  (the </a:t>
                </a:r>
                <a:r>
                  <a:rPr lang="it-IT" dirty="0" err="1">
                    <a:latin typeface="Bierstadt" panose="020B0004020202020204" pitchFamily="34" charset="0"/>
                  </a:rPr>
                  <a:t>terms</a:t>
                </a:r>
                <a:r>
                  <a:rPr lang="it-IT" dirty="0">
                    <a:latin typeface="Bierstadt" panose="020B0004020202020204" pitchFamily="34" charset="0"/>
                  </a:rPr>
                  <a:t> </a:t>
                </a:r>
                <a:r>
                  <a:rPr lang="it-IT" dirty="0" err="1">
                    <a:latin typeface="Bierstadt" panose="020B0004020202020204" pitchFamily="34" charset="0"/>
                  </a:rPr>
                  <a:t>equal</a:t>
                </a:r>
                <a:r>
                  <a:rPr lang="it-IT" dirty="0">
                    <a:latin typeface="Bierstadt" panose="020B0004020202020204" pitchFamily="34" charset="0"/>
                  </a:rPr>
                  <a:t> to zero,</a:t>
                </a:r>
                <a14:m>
                  <m:oMath xmlns:m="http://schemas.openxmlformats.org/officeDocument/2006/math">
                    <m:r>
                      <a:rPr lang="it-IT" b="0" i="0" smtClean="0">
                        <a:latin typeface="Cambria Math" panose="02040503050406030204" pitchFamily="18" charset="0"/>
                      </a:rPr>
                      <m:t>   </m:t>
                    </m:r>
                    <m:func>
                      <m:funcPr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it-IT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sSub>
                          <m:sSubPr>
                            <m:ctrlPr>
                              <a:rPr lang="it-IT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func>
                  </m:oMath>
                </a14:m>
                <a:r>
                  <a:rPr lang="it-IT" dirty="0">
                    <a:latin typeface="Bierstadt" panose="020B0004020202020204" pitchFamily="34" charset="0"/>
                  </a:rPr>
                  <a:t>and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it-IT" b="0" i="0" smtClean="0">
                            <a:latin typeface="Cambria Math" panose="02040503050406030204" pitchFamily="18" charset="0"/>
                          </a:rPr>
                          <m:t>co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fName>
                      <m:e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it-IT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func>
                  </m:oMath>
                </a14:m>
                <a:r>
                  <a:rPr lang="it-IT" dirty="0">
                    <a:latin typeface="Bierstadt" panose="020B0004020202020204" pitchFamily="34" charset="0"/>
                  </a:rPr>
                  <a:t>are </a:t>
                </a:r>
                <a:r>
                  <a:rPr lang="it-IT" dirty="0" err="1">
                    <a:latin typeface="Bierstadt" panose="020B0004020202020204" pitchFamily="34" charset="0"/>
                  </a:rPr>
                  <a:t>simplified</a:t>
                </a:r>
                <a:r>
                  <a:rPr lang="it-IT" dirty="0">
                    <a:latin typeface="Bierstadt" panose="020B0004020202020204" pitchFamily="34" charset="0"/>
                  </a:rPr>
                  <a:t>).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it-IT" dirty="0">
                    <a:latin typeface="Bierstadt" panose="020B0004020202020204" pitchFamily="34" charset="0"/>
                  </a:rPr>
                  <a:t>Derive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it-IT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dirty="0">
                    <a:latin typeface="Bierstadt" panose="020B0004020202020204" pitchFamily="34" charset="0"/>
                  </a:rPr>
                  <a:t>for </a:t>
                </a:r>
                <a14:m>
                  <m:oMath xmlns:m="http://schemas.openxmlformats.org/officeDocument/2006/math">
                    <m:r>
                      <a:rPr lang="it-IT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=1, …, 6</m:t>
                    </m:r>
                  </m:oMath>
                </a14:m>
                <a:r>
                  <a:rPr lang="it-IT" dirty="0">
                    <a:latin typeface="Bierstadt" panose="020B0004020202020204" pitchFamily="34" charset="0"/>
                  </a:rPr>
                  <a:t> 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it-IT" dirty="0">
                    <a:latin typeface="Bierstadt" panose="020B0004020202020204" pitchFamily="34" charset="0"/>
                  </a:rPr>
                  <a:t>Derive the </a:t>
                </a:r>
                <a:r>
                  <a:rPr lang="it-IT" dirty="0" err="1">
                    <a:latin typeface="Bierstadt" panose="020B0004020202020204" pitchFamily="34" charset="0"/>
                  </a:rPr>
                  <a:t>gravity</a:t>
                </a:r>
                <a:r>
                  <a:rPr lang="it-IT" dirty="0">
                    <a:latin typeface="Bierstadt" panose="020B0004020202020204" pitchFamily="34" charset="0"/>
                  </a:rPr>
                  <a:t> </a:t>
                </a:r>
                <a:r>
                  <a:rPr lang="it-IT" dirty="0" err="1">
                    <a:latin typeface="Bierstadt" panose="020B0004020202020204" pitchFamily="34" charset="0"/>
                  </a:rPr>
                  <a:t>terms</a:t>
                </a:r>
                <a:r>
                  <a:rPr lang="it-IT" dirty="0">
                    <a:latin typeface="Bierstadt" panose="020B0004020202020204" pitchFamily="34" charset="0"/>
                  </a:rPr>
                  <a:t> for </a:t>
                </a:r>
                <a:r>
                  <a:rPr lang="it-IT" dirty="0" err="1">
                    <a:latin typeface="Bierstadt" panose="020B0004020202020204" pitchFamily="34" charset="0"/>
                  </a:rPr>
                  <a:t>each</a:t>
                </a:r>
                <a:r>
                  <a:rPr lang="it-IT" dirty="0">
                    <a:latin typeface="Bierstadt" panose="020B0004020202020204" pitchFamily="34" charset="0"/>
                  </a:rPr>
                  <a:t> link </a:t>
                </a:r>
                <a14:m>
                  <m:oMath xmlns:m="http://schemas.openxmlformats.org/officeDocument/2006/math">
                    <m:r>
                      <a:rPr lang="it-IT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=1, …, 6</m:t>
                    </m:r>
                  </m:oMath>
                </a14:m>
                <a:r>
                  <a:rPr lang="it-IT">
                    <a:latin typeface="Bierstadt" panose="020B0004020202020204" pitchFamily="34" charset="0"/>
                  </a:rPr>
                  <a:t> :</a:t>
                </a:r>
              </a:p>
            </p:txBody>
          </p:sp>
        </mc:Choice>
        <mc:Fallback xmlns="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99639385-4C12-EB50-644E-CFC25A40C4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609" y="1910048"/>
                <a:ext cx="8148031" cy="2654637"/>
              </a:xfrm>
              <a:prstGeom prst="rect">
                <a:avLst/>
              </a:prstGeom>
              <a:blipFill>
                <a:blip r:embed="rId5"/>
                <a:stretch>
                  <a:fillRect l="-673" t="-1147" r="-449" b="-25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asellaDiTesto 4">
            <a:extLst>
              <a:ext uri="{FF2B5EF4-FFF2-40B4-BE49-F238E27FC236}">
                <a16:creationId xmlns:a16="http://schemas.microsoft.com/office/drawing/2014/main" id="{F21D0C7E-6B0C-2834-0A0A-1BDC701B17C9}"/>
              </a:ext>
            </a:extLst>
          </p:cNvPr>
          <p:cNvSpPr txBox="1"/>
          <p:nvPr/>
        </p:nvSpPr>
        <p:spPr>
          <a:xfrm>
            <a:off x="768096" y="5541222"/>
            <a:ext cx="4908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>
                <a:latin typeface="Bierstadt" panose="020B0004020202020204" pitchFamily="34" charset="0"/>
              </a:rPr>
              <a:t>Effects</a:t>
            </a:r>
            <a:r>
              <a:rPr lang="it-IT" dirty="0">
                <a:latin typeface="Bierstadt" panose="020B0004020202020204" pitchFamily="34" charset="0"/>
              </a:rPr>
              <a:t> of </a:t>
            </a:r>
            <a:r>
              <a:rPr lang="it-IT" dirty="0" err="1">
                <a:latin typeface="Bierstadt" panose="020B0004020202020204" pitchFamily="34" charset="0"/>
              </a:rPr>
              <a:t>motion</a:t>
            </a:r>
            <a:r>
              <a:rPr lang="it-IT" dirty="0">
                <a:latin typeface="Bierstadt" panose="020B0004020202020204" pitchFamily="34" charset="0"/>
              </a:rPr>
              <a:t> of joint</a:t>
            </a:r>
            <a:r>
              <a:rPr lang="it-IT" i="1" dirty="0">
                <a:latin typeface="Bierstadt" panose="020B0004020202020204" pitchFamily="34" charset="0"/>
              </a:rPr>
              <a:t> i </a:t>
            </a:r>
            <a:r>
              <a:rPr lang="it-IT" dirty="0">
                <a:latin typeface="Bierstadt" panose="020B0004020202020204" pitchFamily="34" charset="0"/>
              </a:rPr>
              <a:t>on the points of link </a:t>
            </a:r>
            <a:r>
              <a:rPr lang="it-IT" i="1" dirty="0">
                <a:latin typeface="Bierstadt" panose="020B0004020202020204" pitchFamily="34" charset="0"/>
              </a:rPr>
              <a:t>j</a:t>
            </a:r>
            <a:r>
              <a:rPr lang="it-IT" dirty="0">
                <a:latin typeface="Bierstadt" panose="020B0004020202020204" pitchFamily="34" charset="0"/>
              </a:rPr>
              <a:t>:</a:t>
            </a:r>
            <a:endParaRPr lang="en-GB" dirty="0">
              <a:latin typeface="Bierstadt" panose="020B0004020202020204" pitchFamily="34" charset="0"/>
            </a:endParaRPr>
          </a:p>
        </p:txBody>
      </p:sp>
      <p:pic>
        <p:nvPicPr>
          <p:cNvPr id="15" name="Immagine 14" descr="Immagine che contiene design&#10;&#10;Il contenuto generato dall'IA potrebbe non essere corretto.">
            <a:extLst>
              <a:ext uri="{FF2B5EF4-FFF2-40B4-BE49-F238E27FC236}">
                <a16:creationId xmlns:a16="http://schemas.microsoft.com/office/drawing/2014/main" id="{BE3FCC42-D374-E0CC-23D7-AE000BAAA62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5088" y="1973244"/>
            <a:ext cx="2522304" cy="2558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6222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C16E08-A9DE-7289-8D6A-10401F69C1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36531F9-42C8-F8F4-279B-2F142F7BE80F}"/>
              </a:ext>
            </a:extLst>
          </p:cNvPr>
          <p:cNvSpPr/>
          <p:nvPr/>
        </p:nvSpPr>
        <p:spPr>
          <a:xfrm>
            <a:off x="-1" y="6114422"/>
            <a:ext cx="12192000" cy="743578"/>
          </a:xfrm>
          <a:prstGeom prst="rect">
            <a:avLst/>
          </a:prstGeom>
          <a:solidFill>
            <a:srgbClr val="D821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F19DEC-1E48-E16C-1149-06139AC19131}"/>
              </a:ext>
            </a:extLst>
          </p:cNvPr>
          <p:cNvSpPr/>
          <p:nvPr/>
        </p:nvSpPr>
        <p:spPr>
          <a:xfrm>
            <a:off x="0" y="-1"/>
            <a:ext cx="157316" cy="894735"/>
          </a:xfrm>
          <a:prstGeom prst="rect">
            <a:avLst/>
          </a:prstGeom>
          <a:solidFill>
            <a:srgbClr val="D821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48E6827-EA04-B27E-ED84-9C4BBF0C779E}"/>
              </a:ext>
            </a:extLst>
          </p:cNvPr>
          <p:cNvSpPr/>
          <p:nvPr/>
        </p:nvSpPr>
        <p:spPr>
          <a:xfrm>
            <a:off x="-1" y="886771"/>
            <a:ext cx="11520000" cy="36000"/>
          </a:xfrm>
          <a:prstGeom prst="rect">
            <a:avLst/>
          </a:prstGeom>
          <a:solidFill>
            <a:srgbClr val="696B6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CF9FAB3-0646-E5C8-59FA-22FE9CC4AA26}"/>
              </a:ext>
            </a:extLst>
          </p:cNvPr>
          <p:cNvGrpSpPr/>
          <p:nvPr/>
        </p:nvGrpSpPr>
        <p:grpSpPr>
          <a:xfrm>
            <a:off x="11054652" y="5666546"/>
            <a:ext cx="45719" cy="895751"/>
            <a:chOff x="-783386" y="1651818"/>
            <a:chExt cx="45719" cy="89575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7C7F1B3-38DD-91BE-3032-7EB232EFEF24}"/>
                </a:ext>
              </a:extLst>
            </p:cNvPr>
            <p:cNvSpPr/>
            <p:nvPr/>
          </p:nvSpPr>
          <p:spPr>
            <a:xfrm>
              <a:off x="-783386" y="2097569"/>
              <a:ext cx="45719" cy="45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ECF6EE0-AF88-2EF1-3C09-AFB49F76DC57}"/>
                </a:ext>
              </a:extLst>
            </p:cNvPr>
            <p:cNvSpPr/>
            <p:nvPr/>
          </p:nvSpPr>
          <p:spPr>
            <a:xfrm>
              <a:off x="-783386" y="1651818"/>
              <a:ext cx="45719" cy="450000"/>
            </a:xfrm>
            <a:prstGeom prst="rect">
              <a:avLst/>
            </a:prstGeom>
            <a:solidFill>
              <a:srgbClr val="696B6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1428CCAE-B349-29EC-D1B2-DC302C05AF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23555" y="6303648"/>
            <a:ext cx="2743200" cy="365125"/>
          </a:xfrm>
        </p:spPr>
        <p:txBody>
          <a:bodyPr/>
          <a:lstStyle/>
          <a:p>
            <a:fld id="{505A3AEF-E127-4B09-8B0E-0218CB5010B4}" type="slidenum">
              <a:rPr lang="en-GB" sz="1600" smtClean="0">
                <a:solidFill>
                  <a:schemeClr val="bg1"/>
                </a:solidFill>
                <a:latin typeface="Berlin Sans FB" panose="020E0602020502020306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17</a:t>
            </a:fld>
            <a:endParaRPr lang="en-GB" sz="1600">
              <a:solidFill>
                <a:schemeClr val="bg1"/>
              </a:solidFill>
              <a:latin typeface="Berlin Sans FB" panose="020E0602020502020306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3144280-FA57-F18F-9CC4-E09D70F9A0BB}"/>
              </a:ext>
            </a:extLst>
          </p:cNvPr>
          <p:cNvSpPr txBox="1"/>
          <p:nvPr/>
        </p:nvSpPr>
        <p:spPr>
          <a:xfrm>
            <a:off x="8891670" y="295703"/>
            <a:ext cx="2020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200" dirty="0">
                <a:solidFill>
                  <a:srgbClr val="D82126"/>
                </a:solidFill>
                <a:latin typeface="Berlin Sans FB" panose="020E0602020502020306" pitchFamily="34" charset="0"/>
              </a:rPr>
              <a:t>PID tuning</a:t>
            </a:r>
            <a:endParaRPr lang="en-GB" sz="3200" dirty="0">
              <a:solidFill>
                <a:srgbClr val="D82126"/>
              </a:solidFill>
              <a:latin typeface="Berlin Sans FB" panose="020E0602020502020306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id="{3A627B4F-E4FB-C2DF-E947-62FC535F12B0}"/>
                  </a:ext>
                </a:extLst>
              </p:cNvPr>
              <p:cNvSpPr txBox="1"/>
              <p:nvPr/>
            </p:nvSpPr>
            <p:spPr>
              <a:xfrm>
                <a:off x="906694" y="3407300"/>
                <a:ext cx="5019451" cy="6915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sSub>
                        <m:sSub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̈"/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acc>
                        </m:e>
                        <m:sub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𝑚𝑤</m:t>
                          </m:r>
                        </m:sub>
                      </m:sSub>
                      <m:acc>
                        <m:accPr>
                          <m:chr m:val="̇"/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</m:e>
                      </m:acc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100</m:t>
                          </m:r>
                        </m:den>
                      </m:f>
                      <m:d>
                        <m:d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it-IT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it-IT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sz="2000" b="0" i="1" smtClean="0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it-IT" sz="2000" b="0" i="1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it-IT" sz="2000" b="0" i="1" smtClean="0">
                                      <a:latin typeface="Cambria Math" panose="02040503050406030204" pitchFamily="18" charset="0"/>
                                    </a:rPr>
                                    <m:t>100</m:t>
                                  </m:r>
                                </m:den>
                              </m:f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sSub>
                                <m:sSubPr>
                                  <m:ctrlPr>
                                    <a:rPr lang="it-IT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2000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it-IT" sz="2000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it-IT" sz="1600" dirty="0"/>
              </a:p>
            </p:txBody>
          </p:sp>
        </mc:Choice>
        <mc:Fallback xmlns=""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id="{3A627B4F-E4FB-C2DF-E947-62FC535F12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694" y="3407300"/>
                <a:ext cx="5019451" cy="69153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asellaDiTesto 17">
                <a:extLst>
                  <a:ext uri="{FF2B5EF4-FFF2-40B4-BE49-F238E27FC236}">
                    <a16:creationId xmlns:a16="http://schemas.microsoft.com/office/drawing/2014/main" id="{BA2A6D31-1EEA-AF70-0116-6D25BEA1437A}"/>
                  </a:ext>
                </a:extLst>
              </p:cNvPr>
              <p:cNvSpPr txBox="1"/>
              <p:nvPr/>
            </p:nvSpPr>
            <p:spPr>
              <a:xfrm>
                <a:off x="861574" y="4493030"/>
                <a:ext cx="4276235" cy="6915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 0=</m:t>
                      </m:r>
                      <m:sSub>
                        <m:sSub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sSub>
                        <m:sSub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̈"/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acc>
                        </m:e>
                        <m:sub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acc>
                        <m:accPr>
                          <m:chr m:val="̇"/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e>
                      </m:acc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it-IT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it-IT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sz="2000" b="0" i="1" smtClean="0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it-IT" sz="2000" b="0" i="1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it-IT" sz="2000" b="0" i="1" smtClean="0">
                                      <a:latin typeface="Cambria Math" panose="02040503050406030204" pitchFamily="18" charset="0"/>
                                    </a:rPr>
                                    <m:t>100</m:t>
                                  </m:r>
                                </m:den>
                              </m:f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it-IT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2000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it-IT" sz="2000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it-IT" sz="1600"/>
              </a:p>
            </p:txBody>
          </p:sp>
        </mc:Choice>
        <mc:Fallback xmlns="">
          <p:sp>
            <p:nvSpPr>
              <p:cNvPr id="18" name="CasellaDiTesto 17">
                <a:extLst>
                  <a:ext uri="{FF2B5EF4-FFF2-40B4-BE49-F238E27FC236}">
                    <a16:creationId xmlns:a16="http://schemas.microsoft.com/office/drawing/2014/main" id="{BA2A6D31-1EEA-AF70-0116-6D25BEA143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574" y="4493030"/>
                <a:ext cx="4276235" cy="69153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CasellaDiTesto 38">
            <a:extLst>
              <a:ext uri="{FF2B5EF4-FFF2-40B4-BE49-F238E27FC236}">
                <a16:creationId xmlns:a16="http://schemas.microsoft.com/office/drawing/2014/main" id="{F9350ECE-FD94-B23A-F53E-2993BD809C63}"/>
              </a:ext>
            </a:extLst>
          </p:cNvPr>
          <p:cNvSpPr txBox="1"/>
          <p:nvPr/>
        </p:nvSpPr>
        <p:spPr>
          <a:xfrm>
            <a:off x="344377" y="1074114"/>
            <a:ext cx="11175622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it-IT" sz="2000" dirty="0">
                <a:latin typeface="Bierstadt" panose="020B0004020202020204" pitchFamily="34" charset="0"/>
              </a:rPr>
              <a:t>The tuning </a:t>
            </a:r>
            <a:r>
              <a:rPr lang="it-IT" sz="2000" dirty="0" err="1">
                <a:latin typeface="Bierstadt" panose="020B0004020202020204" pitchFamily="34" charset="0"/>
              </a:rPr>
              <a:t>has</a:t>
            </a:r>
            <a:r>
              <a:rPr lang="it-IT" sz="2000" dirty="0">
                <a:latin typeface="Bierstadt" panose="020B0004020202020204" pitchFamily="34" charset="0"/>
              </a:rPr>
              <a:t> </a:t>
            </a:r>
            <a:r>
              <a:rPr lang="it-IT" sz="2000" dirty="0" err="1">
                <a:latin typeface="Bierstadt" panose="020B0004020202020204" pitchFamily="34" charset="0"/>
              </a:rPr>
              <a:t>been</a:t>
            </a:r>
            <a:r>
              <a:rPr lang="it-IT" sz="2000" dirty="0">
                <a:latin typeface="Bierstadt" panose="020B0004020202020204" pitchFamily="34" charset="0"/>
              </a:rPr>
              <a:t> </a:t>
            </a:r>
            <a:r>
              <a:rPr lang="it-IT" sz="2000" dirty="0" err="1">
                <a:latin typeface="Bierstadt" panose="020B0004020202020204" pitchFamily="34" charset="0"/>
              </a:rPr>
              <a:t>performed</a:t>
            </a:r>
            <a:r>
              <a:rPr lang="it-IT" sz="2000" dirty="0">
                <a:latin typeface="Bierstadt" panose="020B0004020202020204" pitchFamily="34" charset="0"/>
              </a:rPr>
              <a:t> </a:t>
            </a:r>
            <a:r>
              <a:rPr lang="it-IT" sz="2000" dirty="0" err="1">
                <a:latin typeface="Bierstadt" panose="020B0004020202020204" pitchFamily="34" charset="0"/>
              </a:rPr>
              <a:t>considering</a:t>
            </a:r>
            <a:r>
              <a:rPr lang="it-IT" sz="2000" dirty="0">
                <a:latin typeface="Bierstadt" panose="020B0004020202020204" pitchFamily="34" charset="0"/>
              </a:rPr>
              <a:t> a </a:t>
            </a:r>
            <a:r>
              <a:rPr lang="it-IT" sz="2000" dirty="0" err="1">
                <a:latin typeface="Bierstadt" panose="020B0004020202020204" pitchFamily="34" charset="0"/>
              </a:rPr>
              <a:t>simplified</a:t>
            </a:r>
            <a:r>
              <a:rPr lang="it-IT" sz="2000" dirty="0">
                <a:latin typeface="Bierstadt" panose="020B0004020202020204" pitchFamily="34" charset="0"/>
              </a:rPr>
              <a:t> linear system, keeping </a:t>
            </a:r>
            <a:r>
              <a:rPr lang="it-IT" sz="2000" dirty="0" err="1">
                <a:latin typeface="Bierstadt" panose="020B0004020202020204" pitchFamily="34" charset="0"/>
              </a:rPr>
              <a:t>into</a:t>
            </a:r>
            <a:r>
              <a:rPr lang="it-IT" sz="2000" dirty="0">
                <a:latin typeface="Bierstadt" panose="020B0004020202020204" pitchFamily="34" charset="0"/>
              </a:rPr>
              <a:t> account a </a:t>
            </a:r>
            <a:r>
              <a:rPr lang="it-IT" sz="2000" dirty="0" err="1">
                <a:latin typeface="Bierstadt" panose="020B0004020202020204" pitchFamily="34" charset="0"/>
              </a:rPr>
              <a:t>linearization</a:t>
            </a:r>
            <a:r>
              <a:rPr lang="it-IT" sz="2000" dirty="0">
                <a:latin typeface="Bierstadt" panose="020B0004020202020204" pitchFamily="34" charset="0"/>
              </a:rPr>
              <a:t> of the </a:t>
            </a:r>
            <a:r>
              <a:rPr lang="it-IT" sz="2000" dirty="0" err="1">
                <a:latin typeface="Bierstadt" panose="020B0004020202020204" pitchFamily="34" charset="0"/>
              </a:rPr>
              <a:t>Harmonic</a:t>
            </a:r>
            <a:r>
              <a:rPr lang="it-IT" sz="2000" dirty="0">
                <a:latin typeface="Bierstadt" panose="020B0004020202020204" pitchFamily="34" charset="0"/>
              </a:rPr>
              <a:t> Drive dynamics and a </a:t>
            </a:r>
            <a:r>
              <a:rPr lang="it-IT" sz="2000" dirty="0" err="1">
                <a:latin typeface="Bierstadt" panose="020B0004020202020204" pitchFamily="34" charset="0"/>
              </a:rPr>
              <a:t>simplified</a:t>
            </a:r>
            <a:r>
              <a:rPr lang="it-IT" sz="2000" dirty="0">
                <a:latin typeface="Bierstadt" panose="020B0004020202020204" pitchFamily="34" charset="0"/>
              </a:rPr>
              <a:t> model for the </a:t>
            </a:r>
            <a:r>
              <a:rPr lang="it-IT" sz="2000" dirty="0" err="1">
                <a:latin typeface="Bierstadt" panose="020B0004020202020204" pitchFamily="34" charset="0"/>
              </a:rPr>
              <a:t>robotic</a:t>
            </a:r>
            <a:r>
              <a:rPr lang="it-IT" sz="2000" dirty="0">
                <a:latin typeface="Bierstadt" panose="020B0004020202020204" pitchFamily="34" charset="0"/>
              </a:rPr>
              <a:t> arm.</a:t>
            </a:r>
          </a:p>
          <a:p>
            <a:pPr algn="just"/>
            <a:endParaRPr lang="it-IT" sz="2000" dirty="0">
              <a:latin typeface="Bierstadt" panose="020B0004020202020204" pitchFamily="34" charset="0"/>
            </a:endParaRPr>
          </a:p>
          <a:p>
            <a:pPr algn="just"/>
            <a:r>
              <a:rPr lang="it-IT" sz="2000" dirty="0">
                <a:latin typeface="Bierstadt" panose="020B0004020202020204" pitchFamily="34" charset="0"/>
              </a:rPr>
              <a:t>The </a:t>
            </a:r>
            <a:r>
              <a:rPr lang="it-IT" sz="2000" dirty="0" err="1">
                <a:latin typeface="Bierstadt" panose="020B0004020202020204" pitchFamily="34" charset="0"/>
              </a:rPr>
              <a:t>Harmonic</a:t>
            </a:r>
            <a:r>
              <a:rPr lang="it-IT" sz="2000" dirty="0">
                <a:latin typeface="Bierstadt" panose="020B0004020202020204" pitchFamily="34" charset="0"/>
              </a:rPr>
              <a:t> Drive </a:t>
            </a:r>
            <a:r>
              <a:rPr lang="it-IT" sz="2000" dirty="0" err="1">
                <a:latin typeface="Bierstadt" panose="020B0004020202020204" pitchFamily="34" charset="0"/>
              </a:rPr>
              <a:t>has</a:t>
            </a:r>
            <a:r>
              <a:rPr lang="it-IT" sz="2000" dirty="0">
                <a:latin typeface="Bierstadt" panose="020B0004020202020204" pitchFamily="34" charset="0"/>
              </a:rPr>
              <a:t> </a:t>
            </a:r>
            <a:r>
              <a:rPr lang="it-IT" sz="2000" dirty="0" err="1">
                <a:latin typeface="Bierstadt" panose="020B0004020202020204" pitchFamily="34" charset="0"/>
              </a:rPr>
              <a:t>been</a:t>
            </a:r>
            <a:r>
              <a:rPr lang="it-IT" sz="2000" dirty="0">
                <a:latin typeface="Bierstadt" panose="020B0004020202020204" pitchFamily="34" charset="0"/>
              </a:rPr>
              <a:t> </a:t>
            </a:r>
            <a:r>
              <a:rPr lang="it-IT" sz="2000" dirty="0" err="1">
                <a:latin typeface="Bierstadt" panose="020B0004020202020204" pitchFamily="34" charset="0"/>
              </a:rPr>
              <a:t>linearized</a:t>
            </a:r>
            <a:r>
              <a:rPr lang="it-IT" sz="2000" dirty="0">
                <a:latin typeface="Bierstadt" panose="020B0004020202020204" pitchFamily="34" charset="0"/>
              </a:rPr>
              <a:t> for small </a:t>
            </a:r>
            <a:r>
              <a:rPr lang="it-IT" sz="2000" dirty="0" err="1">
                <a:latin typeface="Bierstadt" panose="020B0004020202020204" pitchFamily="34" charset="0"/>
              </a:rPr>
              <a:t>velocities</a:t>
            </a:r>
            <a:r>
              <a:rPr lang="it-IT" sz="2000" dirty="0">
                <a:latin typeface="Bierstadt" panose="020B0004020202020204" pitchFamily="34" charset="0"/>
              </a:rPr>
              <a:t> and </a:t>
            </a:r>
            <a:r>
              <a:rPr lang="it-IT" sz="2000" dirty="0" err="1">
                <a:latin typeface="Bierstadt" panose="020B0004020202020204" pitchFamily="34" charset="0"/>
              </a:rPr>
              <a:t>displacements</a:t>
            </a:r>
            <a:r>
              <a:rPr lang="it-IT" sz="2000" dirty="0">
                <a:latin typeface="Bierstadt" panose="020B0004020202020204" pitchFamily="34" charset="0"/>
              </a:rPr>
              <a:t>, </a:t>
            </a:r>
            <a:r>
              <a:rPr lang="it-IT" sz="2000" dirty="0" err="1">
                <a:latin typeface="Bierstadt" panose="020B0004020202020204" pitchFamily="34" charset="0"/>
              </a:rPr>
              <a:t>neglecting</a:t>
            </a:r>
            <a:r>
              <a:rPr lang="it-IT" sz="2000" dirty="0">
                <a:latin typeface="Bierstadt" panose="020B0004020202020204" pitchFamily="34" charset="0"/>
              </a:rPr>
              <a:t> the </a:t>
            </a:r>
            <a:r>
              <a:rPr lang="it-IT" sz="2000" dirty="0" err="1">
                <a:latin typeface="Bierstadt" panose="020B0004020202020204" pitchFamily="34" charset="0"/>
              </a:rPr>
              <a:t>static</a:t>
            </a:r>
            <a:r>
              <a:rPr lang="it-IT" sz="2000" dirty="0">
                <a:latin typeface="Bierstadt" panose="020B0004020202020204" pitchFamily="34" charset="0"/>
              </a:rPr>
              <a:t> </a:t>
            </a:r>
            <a:r>
              <a:rPr lang="it-IT" sz="2000" dirty="0" err="1">
                <a:latin typeface="Bierstadt" panose="020B0004020202020204" pitchFamily="34" charset="0"/>
              </a:rPr>
              <a:t>friction</a:t>
            </a:r>
            <a:r>
              <a:rPr lang="it-IT" sz="2000" dirty="0">
                <a:latin typeface="Bierstadt" panose="020B0004020202020204" pitchFamily="34" charset="0"/>
              </a:rPr>
              <a:t>. The </a:t>
            </a:r>
            <a:r>
              <a:rPr lang="it-IT" sz="2000" dirty="0" err="1">
                <a:latin typeface="Bierstadt" panose="020B0004020202020204" pitchFamily="34" charset="0"/>
              </a:rPr>
              <a:t>resultant</a:t>
            </a:r>
            <a:r>
              <a:rPr lang="it-IT" sz="2000" dirty="0">
                <a:latin typeface="Bierstadt" panose="020B0004020202020204" pitchFamily="34" charset="0"/>
              </a:rPr>
              <a:t> linear </a:t>
            </a:r>
            <a:r>
              <a:rPr lang="it-IT" sz="2000" dirty="0" err="1">
                <a:latin typeface="Bierstadt" panose="020B0004020202020204" pitchFamily="34" charset="0"/>
              </a:rPr>
              <a:t>dynamic</a:t>
            </a:r>
            <a:r>
              <a:rPr lang="it-IT" sz="2000" dirty="0">
                <a:latin typeface="Bierstadt" panose="020B0004020202020204" pitchFamily="34" charset="0"/>
              </a:rPr>
              <a:t> model </a:t>
            </a:r>
            <a:r>
              <a:rPr lang="it-IT" sz="2000" dirty="0" err="1">
                <a:latin typeface="Bierstadt" panose="020B0004020202020204" pitchFamily="34" charset="0"/>
              </a:rPr>
              <a:t>has</a:t>
            </a:r>
            <a:r>
              <a:rPr lang="it-IT" sz="2000" dirty="0">
                <a:latin typeface="Bierstadt" panose="020B0004020202020204" pitchFamily="34" charset="0"/>
              </a:rPr>
              <a:t> </a:t>
            </a:r>
            <a:r>
              <a:rPr lang="it-IT" sz="2000" dirty="0" err="1">
                <a:latin typeface="Bierstadt" panose="020B0004020202020204" pitchFamily="34" charset="0"/>
              </a:rPr>
              <a:t>four</a:t>
            </a:r>
            <a:r>
              <a:rPr lang="it-IT" sz="2000" dirty="0">
                <a:latin typeface="Bierstadt" panose="020B0004020202020204" pitchFamily="34" charset="0"/>
              </a:rPr>
              <a:t> </a:t>
            </a:r>
            <a:r>
              <a:rPr lang="it-IT" sz="2000" dirty="0" err="1">
                <a:latin typeface="Bierstadt" panose="020B0004020202020204" pitchFamily="34" charset="0"/>
              </a:rPr>
              <a:t>states</a:t>
            </a:r>
            <a:r>
              <a:rPr lang="it-IT" sz="2000" dirty="0">
                <a:latin typeface="Bierstadt" panose="020B0004020202020204" pitchFamily="34" charset="0"/>
              </a:rPr>
              <a:t> and </a:t>
            </a:r>
            <a:r>
              <a:rPr lang="it-IT" sz="2000" dirty="0" err="1">
                <a:latin typeface="Bierstadt" panose="020B0004020202020204" pitchFamily="34" charset="0"/>
              </a:rPr>
              <a:t>is</a:t>
            </a:r>
            <a:r>
              <a:rPr lang="it-IT" sz="2000" dirty="0">
                <a:latin typeface="Bierstadt" panose="020B0004020202020204" pitchFamily="34" charset="0"/>
              </a:rPr>
              <a:t> </a:t>
            </a:r>
            <a:r>
              <a:rPr lang="it-IT" sz="2000" dirty="0" err="1">
                <a:latin typeface="Bierstadt" panose="020B0004020202020204" pitchFamily="34" charset="0"/>
              </a:rPr>
              <a:t>described</a:t>
            </a:r>
            <a:r>
              <a:rPr lang="it-IT" sz="2000" dirty="0">
                <a:latin typeface="Bierstadt" panose="020B0004020202020204" pitchFamily="34" charset="0"/>
              </a:rPr>
              <a:t> by the </a:t>
            </a:r>
            <a:r>
              <a:rPr lang="it-IT" sz="2000" dirty="0" err="1">
                <a:latin typeface="Bierstadt" panose="020B0004020202020204" pitchFamily="34" charset="0"/>
              </a:rPr>
              <a:t>equations</a:t>
            </a:r>
            <a:r>
              <a:rPr lang="it-IT" sz="2000" dirty="0">
                <a:latin typeface="Bierstadt" panose="020B0004020202020204" pitchFamily="34" charset="0"/>
              </a:rPr>
              <a:t> </a:t>
            </a:r>
            <a:r>
              <a:rPr lang="it-IT" sz="2000" dirty="0" err="1">
                <a:latin typeface="Bierstadt" panose="020B0004020202020204" pitchFamily="34" charset="0"/>
              </a:rPr>
              <a:t>below</a:t>
            </a:r>
            <a:r>
              <a:rPr lang="it-IT" sz="2000" dirty="0">
                <a:latin typeface="Bierstadt" panose="020B0004020202020204" pitchFamily="34" charset="0"/>
              </a:rPr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B2A98CD5-9523-D2F8-4EC1-B64FB892ABAF}"/>
                  </a:ext>
                </a:extLst>
              </p:cNvPr>
              <p:cNvSpPr txBox="1"/>
              <p:nvPr/>
            </p:nvSpPr>
            <p:spPr>
              <a:xfrm>
                <a:off x="6355873" y="3013106"/>
                <a:ext cx="4974553" cy="295984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 algn="just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</m:oMath>
                </a14:m>
                <a:r>
                  <a:rPr lang="it-IT">
                    <a:latin typeface="Bierstadt" panose="020B0004020202020204" pitchFamily="34" charset="0"/>
                  </a:rPr>
                  <a:t>: </a:t>
                </a:r>
                <a:r>
                  <a:rPr lang="it-IT" err="1">
                    <a:latin typeface="Bierstadt" panose="020B0004020202020204" pitchFamily="34" charset="0"/>
                  </a:rPr>
                  <a:t>Wave</a:t>
                </a:r>
                <a:r>
                  <a:rPr lang="it-IT">
                    <a:latin typeface="Bierstadt" panose="020B0004020202020204" pitchFamily="34" charset="0"/>
                  </a:rPr>
                  <a:t> generator </a:t>
                </a:r>
                <a:r>
                  <a:rPr lang="it-IT" err="1">
                    <a:latin typeface="Bierstadt" panose="020B0004020202020204" pitchFamily="34" charset="0"/>
                  </a:rPr>
                  <a:t>Inertia</a:t>
                </a:r>
                <a:endParaRPr lang="it-IT">
                  <a:latin typeface="Bierstadt" panose="020B0004020202020204" pitchFamily="34" charset="0"/>
                </a:endParaRPr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it-IT">
                    <a:latin typeface="Bierstadt" panose="020B0004020202020204" pitchFamily="34" charset="0"/>
                  </a:rPr>
                  <a:t>: Flex </a:t>
                </a:r>
                <a:r>
                  <a:rPr lang="it-IT" err="1">
                    <a:latin typeface="Bierstadt" panose="020B0004020202020204" pitchFamily="34" charset="0"/>
                  </a:rPr>
                  <a:t>spline</a:t>
                </a:r>
                <a:r>
                  <a:rPr lang="it-IT">
                    <a:latin typeface="Bierstadt" panose="020B0004020202020204" pitchFamily="34" charset="0"/>
                  </a:rPr>
                  <a:t> </a:t>
                </a:r>
                <a:r>
                  <a:rPr lang="it-IT" err="1">
                    <a:latin typeface="Bierstadt" panose="020B0004020202020204" pitchFamily="34" charset="0"/>
                  </a:rPr>
                  <a:t>Inertia</a:t>
                </a:r>
                <a:r>
                  <a:rPr lang="it-IT">
                    <a:latin typeface="Bierstadt" panose="020B0004020202020204" pitchFamily="34" charset="0"/>
                  </a:rPr>
                  <a:t>, </a:t>
                </a:r>
                <a:r>
                  <a:rPr lang="it-IT" err="1">
                    <a:latin typeface="Bierstadt" panose="020B0004020202020204" pitchFamily="34" charset="0"/>
                  </a:rPr>
                  <a:t>that</a:t>
                </a:r>
                <a:r>
                  <a:rPr lang="it-IT">
                    <a:latin typeface="Bierstadt" panose="020B0004020202020204" pitchFamily="34" charset="0"/>
                  </a:rPr>
                  <a:t> </a:t>
                </a:r>
                <a:r>
                  <a:rPr lang="it-IT" err="1">
                    <a:latin typeface="Bierstadt" panose="020B0004020202020204" pitchFamily="34" charset="0"/>
                  </a:rPr>
                  <a:t>correspond</a:t>
                </a:r>
                <a:r>
                  <a:rPr lang="it-IT">
                    <a:latin typeface="Bierstadt" panose="020B0004020202020204" pitchFamily="34" charset="0"/>
                  </a:rPr>
                  <a:t> to the i-</a:t>
                </a:r>
                <a:r>
                  <a:rPr lang="it-IT" err="1">
                    <a:latin typeface="Bierstadt" panose="020B0004020202020204" pitchFamily="34" charset="0"/>
                  </a:rPr>
                  <a:t>th</a:t>
                </a:r>
                <a:r>
                  <a:rPr lang="it-IT">
                    <a:latin typeface="Bierstadt" panose="020B0004020202020204" pitchFamily="34" charset="0"/>
                  </a:rPr>
                  <a:t> </a:t>
                </a:r>
                <a:r>
                  <a:rPr lang="it-IT" err="1">
                    <a:latin typeface="Bierstadt" panose="020B0004020202020204" pitchFamily="34" charset="0"/>
                  </a:rPr>
                  <a:t>element</a:t>
                </a:r>
                <a:r>
                  <a:rPr lang="it-IT">
                    <a:latin typeface="Bierstadt" panose="020B0004020202020204" pitchFamily="34" charset="0"/>
                  </a:rPr>
                  <a:t> in the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</m:acc>
                  </m:oMath>
                </a14:m>
                <a:r>
                  <a:rPr lang="it-IT">
                    <a:latin typeface="Bierstadt" panose="020B0004020202020204" pitchFamily="34" charset="0"/>
                  </a:rPr>
                  <a:t> </a:t>
                </a:r>
                <a:r>
                  <a:rPr lang="it-IT" err="1">
                    <a:latin typeface="Bierstadt" panose="020B0004020202020204" pitchFamily="34" charset="0"/>
                  </a:rPr>
                  <a:t>diagonal</a:t>
                </a:r>
                <a:r>
                  <a:rPr lang="it-IT">
                    <a:latin typeface="Bierstadt" panose="020B0004020202020204" pitchFamily="34" charset="0"/>
                  </a:rPr>
                  <a:t> </a:t>
                </a:r>
                <a:r>
                  <a:rPr lang="it-IT" err="1">
                    <a:latin typeface="Bierstadt" panose="020B0004020202020204" pitchFamily="34" charset="0"/>
                  </a:rPr>
                  <a:t>matrix</a:t>
                </a:r>
                <a:endParaRPr lang="it-IT">
                  <a:latin typeface="Bierstadt" panose="020B0004020202020204" pitchFamily="34" charset="0"/>
                </a:endParaRPr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</m:oMath>
                </a14:m>
                <a:r>
                  <a:rPr lang="it-IT">
                    <a:latin typeface="Bierstadt" panose="020B0004020202020204" pitchFamily="34" charset="0"/>
                  </a:rPr>
                  <a:t>: </a:t>
                </a:r>
                <a:r>
                  <a:rPr lang="it-IT" err="1">
                    <a:latin typeface="Bierstadt" panose="020B0004020202020204" pitchFamily="34" charset="0"/>
                  </a:rPr>
                  <a:t>Wave</a:t>
                </a:r>
                <a:r>
                  <a:rPr lang="it-IT">
                    <a:latin typeface="Bierstadt" panose="020B0004020202020204" pitchFamily="34" charset="0"/>
                  </a:rPr>
                  <a:t> generator dumping </a:t>
                </a:r>
                <a:r>
                  <a:rPr lang="it-IT" err="1">
                    <a:latin typeface="Bierstadt" panose="020B0004020202020204" pitchFamily="34" charset="0"/>
                  </a:rPr>
                  <a:t>term</a:t>
                </a:r>
                <a:endParaRPr lang="it-IT">
                  <a:latin typeface="Bierstadt" panose="020B0004020202020204" pitchFamily="34" charset="0"/>
                </a:endParaRPr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it-IT">
                    <a:latin typeface="Bierstadt" panose="020B0004020202020204" pitchFamily="34" charset="0"/>
                  </a:rPr>
                  <a:t>: Flex </a:t>
                </a:r>
                <a:r>
                  <a:rPr lang="it-IT" err="1">
                    <a:latin typeface="Bierstadt" panose="020B0004020202020204" pitchFamily="34" charset="0"/>
                  </a:rPr>
                  <a:t>spline</a:t>
                </a:r>
                <a:r>
                  <a:rPr lang="it-IT">
                    <a:latin typeface="Bierstadt" panose="020B0004020202020204" pitchFamily="34" charset="0"/>
                  </a:rPr>
                  <a:t> dumping </a:t>
                </a:r>
                <a:r>
                  <a:rPr lang="it-IT" err="1">
                    <a:latin typeface="Bierstadt" panose="020B0004020202020204" pitchFamily="34" charset="0"/>
                  </a:rPr>
                  <a:t>term</a:t>
                </a:r>
                <a:endParaRPr lang="it-IT">
                  <a:latin typeface="Bierstadt" panose="020B0004020202020204" pitchFamily="34" charset="0"/>
                </a:endParaRPr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it-IT">
                    <a:latin typeface="Bierstadt" panose="020B0004020202020204" pitchFamily="34" charset="0"/>
                  </a:rPr>
                  <a:t>: Flex </a:t>
                </a:r>
                <a:r>
                  <a:rPr lang="it-IT" err="1">
                    <a:latin typeface="Bierstadt" panose="020B0004020202020204" pitchFamily="34" charset="0"/>
                  </a:rPr>
                  <a:t>spline</a:t>
                </a:r>
                <a:r>
                  <a:rPr lang="it-IT">
                    <a:latin typeface="Bierstadt" panose="020B0004020202020204" pitchFamily="34" charset="0"/>
                  </a:rPr>
                  <a:t> </a:t>
                </a:r>
                <a:r>
                  <a:rPr lang="it-IT" err="1">
                    <a:latin typeface="Bierstadt" panose="020B0004020202020204" pitchFamily="34" charset="0"/>
                  </a:rPr>
                  <a:t>stiffness</a:t>
                </a:r>
                <a:endParaRPr lang="it-IT">
                  <a:latin typeface="Bierstadt" panose="020B0004020202020204" pitchFamily="34" charset="0"/>
                </a:endParaRPr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it-IT">
                    <a:latin typeface="Bierstadt" panose="020B0004020202020204" pitchFamily="34" charset="0"/>
                  </a:rPr>
                  <a:t>: Flex </a:t>
                </a:r>
                <a:r>
                  <a:rPr lang="it-IT" err="1">
                    <a:latin typeface="Bierstadt" panose="020B0004020202020204" pitchFamily="34" charset="0"/>
                  </a:rPr>
                  <a:t>spline</a:t>
                </a:r>
                <a:r>
                  <a:rPr lang="it-IT">
                    <a:latin typeface="Bierstadt" panose="020B0004020202020204" pitchFamily="34" charset="0"/>
                  </a:rPr>
                  <a:t> position, </a:t>
                </a:r>
                <a:r>
                  <a:rPr lang="it-IT" err="1">
                    <a:latin typeface="Bierstadt" panose="020B0004020202020204" pitchFamily="34" charset="0"/>
                  </a:rPr>
                  <a:t>that</a:t>
                </a:r>
                <a:r>
                  <a:rPr lang="it-IT">
                    <a:latin typeface="Bierstadt" panose="020B0004020202020204" pitchFamily="34" charset="0"/>
                  </a:rPr>
                  <a:t> </a:t>
                </a:r>
                <a:r>
                  <a:rPr lang="it-IT" err="1">
                    <a:latin typeface="Bierstadt" panose="020B0004020202020204" pitchFamily="34" charset="0"/>
                  </a:rPr>
                  <a:t>correspond</a:t>
                </a:r>
                <a:r>
                  <a:rPr lang="it-IT">
                    <a:latin typeface="Bierstadt" panose="020B0004020202020204" pitchFamily="34" charset="0"/>
                  </a:rPr>
                  <a:t> to the i-</a:t>
                </a:r>
                <a:r>
                  <a:rPr lang="it-IT" err="1">
                    <a:latin typeface="Bierstadt" panose="020B0004020202020204" pitchFamily="34" charset="0"/>
                  </a:rPr>
                  <a:t>th</a:t>
                </a:r>
                <a:r>
                  <a:rPr lang="it-IT">
                    <a:latin typeface="Bierstadt" panose="020B0004020202020204" pitchFamily="34" charset="0"/>
                  </a:rPr>
                  <a:t> joint position</a:t>
                </a:r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</m:oMath>
                </a14:m>
                <a:r>
                  <a:rPr lang="it-IT">
                    <a:latin typeface="Bierstadt" panose="020B0004020202020204" pitchFamily="34" charset="0"/>
                  </a:rPr>
                  <a:t>: </a:t>
                </a:r>
                <a:r>
                  <a:rPr lang="it-IT" err="1">
                    <a:latin typeface="Bierstadt" panose="020B0004020202020204" pitchFamily="34" charset="0"/>
                  </a:rPr>
                  <a:t>Wave</a:t>
                </a:r>
                <a:r>
                  <a:rPr lang="it-IT">
                    <a:latin typeface="Bierstadt" panose="020B0004020202020204" pitchFamily="34" charset="0"/>
                  </a:rPr>
                  <a:t> generator position</a:t>
                </a:r>
              </a:p>
              <a:p>
                <a:pPr algn="just"/>
                <a:endParaRPr lang="it-IT" sz="2000">
                  <a:latin typeface="Bierstadt" panose="020B0004020202020204" pitchFamily="34" charset="0"/>
                </a:endParaRPr>
              </a:p>
            </p:txBody>
          </p:sp>
        </mc:Choice>
        <mc:Fallback xmlns="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B2A98CD5-9523-D2F8-4EC1-B64FB892AB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5873" y="3013106"/>
                <a:ext cx="4974553" cy="2959849"/>
              </a:xfrm>
              <a:prstGeom prst="rect">
                <a:avLst/>
              </a:prstGeom>
              <a:blipFill>
                <a:blip r:embed="rId4"/>
                <a:stretch>
                  <a:fillRect l="-858" t="-1029" r="-9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590985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22DB05-8A23-6539-2E0D-C9CA427494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5A35E91-F4BB-0E9B-D7F7-ACC1D53BB96A}"/>
              </a:ext>
            </a:extLst>
          </p:cNvPr>
          <p:cNvSpPr/>
          <p:nvPr/>
        </p:nvSpPr>
        <p:spPr>
          <a:xfrm>
            <a:off x="-1" y="6114422"/>
            <a:ext cx="12192000" cy="743578"/>
          </a:xfrm>
          <a:prstGeom prst="rect">
            <a:avLst/>
          </a:prstGeom>
          <a:solidFill>
            <a:srgbClr val="D821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EFE6528-3DDB-9B2D-7328-CAB93F3E7952}"/>
              </a:ext>
            </a:extLst>
          </p:cNvPr>
          <p:cNvSpPr/>
          <p:nvPr/>
        </p:nvSpPr>
        <p:spPr>
          <a:xfrm>
            <a:off x="0" y="-1"/>
            <a:ext cx="157316" cy="894735"/>
          </a:xfrm>
          <a:prstGeom prst="rect">
            <a:avLst/>
          </a:prstGeom>
          <a:solidFill>
            <a:srgbClr val="D821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452E5F7-889E-FE39-C375-69A4FF376F2E}"/>
              </a:ext>
            </a:extLst>
          </p:cNvPr>
          <p:cNvSpPr/>
          <p:nvPr/>
        </p:nvSpPr>
        <p:spPr>
          <a:xfrm>
            <a:off x="-1" y="886771"/>
            <a:ext cx="11520000" cy="36000"/>
          </a:xfrm>
          <a:prstGeom prst="rect">
            <a:avLst/>
          </a:prstGeom>
          <a:solidFill>
            <a:srgbClr val="696B6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1BD2A92-A4E9-6C53-8BFE-912B7FCC1D5F}"/>
              </a:ext>
            </a:extLst>
          </p:cNvPr>
          <p:cNvGrpSpPr/>
          <p:nvPr/>
        </p:nvGrpSpPr>
        <p:grpSpPr>
          <a:xfrm>
            <a:off x="11054652" y="5666546"/>
            <a:ext cx="45719" cy="895751"/>
            <a:chOff x="-783386" y="1651818"/>
            <a:chExt cx="45719" cy="89575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6CF9027-2AF2-05AC-4228-AFFF4C2FC413}"/>
                </a:ext>
              </a:extLst>
            </p:cNvPr>
            <p:cNvSpPr/>
            <p:nvPr/>
          </p:nvSpPr>
          <p:spPr>
            <a:xfrm>
              <a:off x="-783386" y="2097569"/>
              <a:ext cx="45719" cy="45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AE53CE8-7EDA-437D-0547-47EE5CFB18BA}"/>
                </a:ext>
              </a:extLst>
            </p:cNvPr>
            <p:cNvSpPr/>
            <p:nvPr/>
          </p:nvSpPr>
          <p:spPr>
            <a:xfrm>
              <a:off x="-783386" y="1651818"/>
              <a:ext cx="45719" cy="450000"/>
            </a:xfrm>
            <a:prstGeom prst="rect">
              <a:avLst/>
            </a:prstGeom>
            <a:solidFill>
              <a:srgbClr val="696B6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66AFAF5-A956-6ED6-856A-6C01AB3C4B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23555" y="6303648"/>
            <a:ext cx="2743200" cy="365125"/>
          </a:xfrm>
        </p:spPr>
        <p:txBody>
          <a:bodyPr/>
          <a:lstStyle/>
          <a:p>
            <a:fld id="{505A3AEF-E127-4B09-8B0E-0218CB5010B4}" type="slidenum">
              <a:rPr lang="en-GB" sz="1600" smtClean="0">
                <a:solidFill>
                  <a:schemeClr val="bg1"/>
                </a:solidFill>
                <a:latin typeface="Berlin Sans FB" panose="020E0602020502020306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18</a:t>
            </a:fld>
            <a:endParaRPr lang="en-GB" sz="1600">
              <a:solidFill>
                <a:schemeClr val="bg1"/>
              </a:solidFill>
              <a:latin typeface="Berlin Sans FB" panose="020E0602020502020306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04AD09B-6D05-0CFF-5490-483B6167892E}"/>
              </a:ext>
            </a:extLst>
          </p:cNvPr>
          <p:cNvSpPr txBox="1"/>
          <p:nvPr/>
        </p:nvSpPr>
        <p:spPr>
          <a:xfrm>
            <a:off x="8891670" y="295703"/>
            <a:ext cx="2020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200" dirty="0">
                <a:solidFill>
                  <a:srgbClr val="D82126"/>
                </a:solidFill>
                <a:latin typeface="Berlin Sans FB" panose="020E0602020502020306" pitchFamily="34" charset="0"/>
              </a:rPr>
              <a:t>PID tuning</a:t>
            </a:r>
            <a:endParaRPr lang="en-GB" sz="3200" dirty="0">
              <a:solidFill>
                <a:srgbClr val="D82126"/>
              </a:solidFill>
              <a:latin typeface="Berlin Sans FB" panose="020E0602020502020306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CasellaDiTesto 35">
                <a:extLst>
                  <a:ext uri="{FF2B5EF4-FFF2-40B4-BE49-F238E27FC236}">
                    <a16:creationId xmlns:a16="http://schemas.microsoft.com/office/drawing/2014/main" id="{3C8C3A46-CA24-C8F6-4FF8-68958BF0493F}"/>
                  </a:ext>
                </a:extLst>
              </p:cNvPr>
              <p:cNvSpPr txBox="1"/>
              <p:nvPr/>
            </p:nvSpPr>
            <p:spPr>
              <a:xfrm>
                <a:off x="6388362" y="4782851"/>
                <a:ext cx="4425629" cy="49821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it-IT" sz="1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it-IT" sz="1600" b="0" i="0" smtClean="0">
                              <a:latin typeface="Cambria Math" panose="02040503050406030204" pitchFamily="18" charset="0"/>
                            </a:rPr>
                            <m:t>1.635</m:t>
                          </m:r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10 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+18.48</m:t>
                          </m:r>
                          <m:sSup>
                            <m:sSupPr>
                              <m:ctrlP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+6.608</m:t>
                          </m:r>
                          <m:sSup>
                            <m:sSupPr>
                              <m:ctrlP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p>
                          </m:sSup>
                          <m:sSup>
                            <m:sSupPr>
                              <m:ctrlP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+1.046</m:t>
                          </m:r>
                          <m:sSup>
                            <m:sSupPr>
                              <m:ctrlP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sup>
                          </m:sSup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+0.0008531</m:t>
                          </m:r>
                        </m:den>
                      </m:f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36" name="CasellaDiTesto 35">
                <a:extLst>
                  <a:ext uri="{FF2B5EF4-FFF2-40B4-BE49-F238E27FC236}">
                    <a16:creationId xmlns:a16="http://schemas.microsoft.com/office/drawing/2014/main" id="{3C8C3A46-CA24-C8F6-4FF8-68958BF049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8362" y="4782851"/>
                <a:ext cx="4425629" cy="498213"/>
              </a:xfrm>
              <a:prstGeom prst="rect">
                <a:avLst/>
              </a:prstGeom>
              <a:blipFill>
                <a:blip r:embed="rId2"/>
                <a:stretch>
                  <a:fillRect l="-138" r="-151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CasellaDiTesto 38">
                <a:extLst>
                  <a:ext uri="{FF2B5EF4-FFF2-40B4-BE49-F238E27FC236}">
                    <a16:creationId xmlns:a16="http://schemas.microsoft.com/office/drawing/2014/main" id="{3FE76701-5947-0CDC-8E25-85FD73997D35}"/>
                  </a:ext>
                </a:extLst>
              </p:cNvPr>
              <p:cNvSpPr txBox="1"/>
              <p:nvPr/>
            </p:nvSpPr>
            <p:spPr>
              <a:xfrm>
                <a:off x="652113" y="1067580"/>
                <a:ext cx="4425629" cy="473360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it-IT" sz="2000" dirty="0">
                    <a:latin typeface="Bierstadt" panose="020B0004020202020204" pitchFamily="34" charset="0"/>
                  </a:rPr>
                  <a:t>The tuning </a:t>
                </a:r>
                <a:r>
                  <a:rPr lang="it-IT" sz="2000" dirty="0" err="1">
                    <a:latin typeface="Bierstadt" panose="020B0004020202020204" pitchFamily="34" charset="0"/>
                  </a:rPr>
                  <a:t>is</a:t>
                </a:r>
                <a:r>
                  <a:rPr lang="it-IT" sz="2000" dirty="0">
                    <a:latin typeface="Bierstadt" panose="020B0004020202020204" pitchFamily="34" charset="0"/>
                  </a:rPr>
                  <a:t> </a:t>
                </a:r>
                <a:r>
                  <a:rPr lang="it-IT" sz="2000" dirty="0" err="1">
                    <a:latin typeface="Bierstadt" panose="020B0004020202020204" pitchFamily="34" charset="0"/>
                  </a:rPr>
                  <a:t>performed</a:t>
                </a:r>
                <a:r>
                  <a:rPr lang="it-IT" sz="2000" dirty="0">
                    <a:latin typeface="Bierstadt" panose="020B0004020202020204" pitchFamily="34" charset="0"/>
                  </a:rPr>
                  <a:t> in the frequency domain, the transfer </a:t>
                </a:r>
                <a:r>
                  <a:rPr lang="it-IT" sz="2000" dirty="0" err="1">
                    <a:latin typeface="Bierstadt" panose="020B0004020202020204" pitchFamily="34" charset="0"/>
                  </a:rPr>
                  <a:t>function</a:t>
                </a:r>
                <a:r>
                  <a:rPr lang="it-IT" sz="2000" dirty="0">
                    <a:latin typeface="Bierstadt" panose="020B0004020202020204" pitchFamily="34" charset="0"/>
                  </a:rPr>
                  <a:t> for </a:t>
                </a:r>
                <a:r>
                  <a:rPr lang="it-IT" sz="2000" dirty="0" err="1">
                    <a:latin typeface="Bierstadt" panose="020B0004020202020204" pitchFamily="34" charset="0"/>
                  </a:rPr>
                  <a:t>each</a:t>
                </a:r>
                <a:r>
                  <a:rPr lang="it-IT" sz="2000" dirty="0">
                    <a:latin typeface="Bierstadt" panose="020B0004020202020204" pitchFamily="34" charset="0"/>
                  </a:rPr>
                  <a:t> link </a:t>
                </a:r>
                <a:r>
                  <a:rPr lang="it-IT" sz="2000" dirty="0" err="1">
                    <a:latin typeface="Bierstadt" panose="020B0004020202020204" pitchFamily="34" charset="0"/>
                  </a:rPr>
                  <a:t>is</a:t>
                </a:r>
                <a:r>
                  <a:rPr lang="it-IT" sz="2000" dirty="0">
                    <a:latin typeface="Bierstadt" panose="020B0004020202020204" pitchFamily="34" charset="0"/>
                  </a:rPr>
                  <a:t> </a:t>
                </a:r>
                <a:r>
                  <a:rPr lang="it-IT" sz="2000" dirty="0" err="1">
                    <a:latin typeface="Bierstadt" panose="020B0004020202020204" pitchFamily="34" charset="0"/>
                  </a:rPr>
                  <a:t>computed</a:t>
                </a:r>
                <a:r>
                  <a:rPr lang="it-IT" sz="2000" dirty="0">
                    <a:latin typeface="Bierstadt" panose="020B0004020202020204" pitchFamily="34" charset="0"/>
                  </a:rPr>
                  <a:t> with Matlab </a:t>
                </a:r>
                <a:r>
                  <a:rPr lang="it-IT" sz="2000" dirty="0" err="1">
                    <a:latin typeface="Bierstadt" panose="020B0004020202020204" pitchFamily="34" charset="0"/>
                  </a:rPr>
                  <a:t>starting</a:t>
                </a:r>
                <a:r>
                  <a:rPr lang="it-IT" sz="2000" dirty="0">
                    <a:latin typeface="Bierstadt" panose="020B0004020202020204" pitchFamily="34" charset="0"/>
                  </a:rPr>
                  <a:t> from the state-</a:t>
                </a:r>
                <a:r>
                  <a:rPr lang="it-IT" sz="2000" dirty="0" err="1">
                    <a:latin typeface="Bierstadt" panose="020B0004020202020204" pitchFamily="34" charset="0"/>
                  </a:rPr>
                  <a:t>space</a:t>
                </a:r>
                <a:r>
                  <a:rPr lang="it-IT" sz="2000" dirty="0">
                    <a:latin typeface="Bierstadt" panose="020B0004020202020204" pitchFamily="34" charset="0"/>
                  </a:rPr>
                  <a:t> </a:t>
                </a:r>
                <a:r>
                  <a:rPr lang="it-IT" sz="2000" dirty="0" err="1">
                    <a:latin typeface="Bierstadt" panose="020B0004020202020204" pitchFamily="34" charset="0"/>
                  </a:rPr>
                  <a:t>representation</a:t>
                </a:r>
                <a:r>
                  <a:rPr lang="it-IT" sz="2000" dirty="0">
                    <a:latin typeface="Bierstadt" panose="020B0004020202020204" pitchFamily="34" charset="0"/>
                  </a:rPr>
                  <a:t>. The input </a:t>
                </a:r>
                <a:r>
                  <a:rPr lang="it-IT" sz="2000" dirty="0" err="1">
                    <a:latin typeface="Bierstadt" panose="020B0004020202020204" pitchFamily="34" charset="0"/>
                  </a:rPr>
                  <a:t>is</a:t>
                </a:r>
                <a:r>
                  <a:rPr lang="it-IT" sz="2000" dirty="0">
                    <a:latin typeface="Bierstadt" panose="020B0004020202020204" pitchFamily="34" charset="0"/>
                  </a:rPr>
                  <a:t> the torque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it-IT" sz="2000" dirty="0">
                    <a:latin typeface="Bierstadt" panose="020B0004020202020204" pitchFamily="34" charset="0"/>
                  </a:rPr>
                  <a:t> </a:t>
                </a:r>
                <a:r>
                  <a:rPr lang="it-IT" sz="2000" dirty="0" err="1">
                    <a:latin typeface="Bierstadt" panose="020B0004020202020204" pitchFamily="34" charset="0"/>
                  </a:rPr>
                  <a:t>applied</a:t>
                </a:r>
                <a:r>
                  <a:rPr lang="it-IT" sz="2000" dirty="0">
                    <a:latin typeface="Bierstadt" panose="020B0004020202020204" pitchFamily="34" charset="0"/>
                  </a:rPr>
                  <a:t> to the </a:t>
                </a:r>
                <a:r>
                  <a:rPr lang="it-IT" sz="2000" dirty="0" err="1">
                    <a:latin typeface="Bierstadt" panose="020B0004020202020204" pitchFamily="34" charset="0"/>
                  </a:rPr>
                  <a:t>wave</a:t>
                </a:r>
                <a:r>
                  <a:rPr lang="it-IT" sz="2000" dirty="0">
                    <a:latin typeface="Bierstadt" panose="020B0004020202020204" pitchFamily="34" charset="0"/>
                  </a:rPr>
                  <a:t> generator, and the output </a:t>
                </a:r>
                <a:r>
                  <a:rPr lang="it-IT" sz="2000" dirty="0" err="1">
                    <a:latin typeface="Bierstadt" panose="020B0004020202020204" pitchFamily="34" charset="0"/>
                  </a:rPr>
                  <a:t>is</a:t>
                </a:r>
                <a:r>
                  <a:rPr lang="it-IT" sz="2000" dirty="0">
                    <a:latin typeface="Bierstadt" panose="020B0004020202020204" pitchFamily="34" charset="0"/>
                  </a:rPr>
                  <a:t> the position of the </a:t>
                </a:r>
                <a:r>
                  <a:rPr lang="it-IT" sz="2000" dirty="0" err="1">
                    <a:latin typeface="Bierstadt" panose="020B0004020202020204" pitchFamily="34" charset="0"/>
                  </a:rPr>
                  <a:t>flex</a:t>
                </a:r>
                <a:r>
                  <a:rPr lang="it-IT" sz="2000" dirty="0">
                    <a:latin typeface="Bierstadt" panose="020B0004020202020204" pitchFamily="34" charset="0"/>
                  </a:rPr>
                  <a:t> </a:t>
                </a:r>
                <a:r>
                  <a:rPr lang="it-IT" sz="2000" dirty="0" err="1">
                    <a:latin typeface="Bierstadt" panose="020B0004020202020204" pitchFamily="34" charset="0"/>
                  </a:rPr>
                  <a:t>spline</a:t>
                </a:r>
                <a:r>
                  <a:rPr lang="it-IT" sz="2000" dirty="0">
                    <a:latin typeface="Bierstadt" panose="020B0004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it-IT" sz="2000" dirty="0">
                    <a:latin typeface="Bierstadt" panose="020B0004020202020204" pitchFamily="34" charset="0"/>
                  </a:rPr>
                  <a:t>, </a:t>
                </a:r>
                <a:r>
                  <a:rPr lang="it-IT" sz="2000" dirty="0" err="1">
                    <a:latin typeface="Bierstadt" panose="020B0004020202020204" pitchFamily="34" charset="0"/>
                  </a:rPr>
                  <a:t>which</a:t>
                </a:r>
                <a:r>
                  <a:rPr lang="it-IT" sz="2000" dirty="0">
                    <a:latin typeface="Bierstadt" panose="020B0004020202020204" pitchFamily="34" charset="0"/>
                  </a:rPr>
                  <a:t> </a:t>
                </a:r>
                <a:r>
                  <a:rPr lang="it-IT" sz="2000" dirty="0" err="1">
                    <a:latin typeface="Bierstadt" panose="020B0004020202020204" pitchFamily="34" charset="0"/>
                  </a:rPr>
                  <a:t>is</a:t>
                </a:r>
                <a:r>
                  <a:rPr lang="it-IT" sz="2000" dirty="0">
                    <a:latin typeface="Bierstadt" panose="020B0004020202020204" pitchFamily="34" charset="0"/>
                  </a:rPr>
                  <a:t> </a:t>
                </a:r>
                <a:r>
                  <a:rPr lang="it-IT" sz="2000" dirty="0" err="1">
                    <a:latin typeface="Bierstadt" panose="020B0004020202020204" pitchFamily="34" charset="0"/>
                  </a:rPr>
                  <a:t>also</a:t>
                </a:r>
                <a:r>
                  <a:rPr lang="it-IT" sz="2000" dirty="0">
                    <a:latin typeface="Bierstadt" panose="020B0004020202020204" pitchFamily="34" charset="0"/>
                  </a:rPr>
                  <a:t> the position of the joint.</a:t>
                </a:r>
              </a:p>
              <a:p>
                <a:pPr algn="just"/>
                <a:endParaRPr lang="it-IT" sz="2000" dirty="0">
                  <a:latin typeface="Bierstadt" panose="020B0004020202020204" pitchFamily="34" charset="0"/>
                </a:endParaRPr>
              </a:p>
              <a:p>
                <a:pPr algn="just"/>
                <a:r>
                  <a:rPr lang="it-IT" sz="2000" dirty="0">
                    <a:latin typeface="Bierstadt" panose="020B0004020202020204" pitchFamily="34" charset="0"/>
                  </a:rPr>
                  <a:t>For </a:t>
                </a:r>
                <a:r>
                  <a:rPr lang="it-IT" sz="2000" dirty="0" err="1">
                    <a:latin typeface="Bierstadt" panose="020B0004020202020204" pitchFamily="34" charset="0"/>
                  </a:rPr>
                  <a:t>each</a:t>
                </a:r>
                <a:r>
                  <a:rPr lang="it-IT" sz="2000" dirty="0">
                    <a:latin typeface="Bierstadt" panose="020B0004020202020204" pitchFamily="34" charset="0"/>
                  </a:rPr>
                  <a:t> link, </a:t>
                </a:r>
                <a:r>
                  <a:rPr lang="it-IT" sz="2000" dirty="0" err="1">
                    <a:latin typeface="Bierstadt" panose="020B0004020202020204" pitchFamily="34" charset="0"/>
                  </a:rPr>
                  <a:t>we</a:t>
                </a:r>
                <a:r>
                  <a:rPr lang="it-IT" sz="2000" dirty="0">
                    <a:latin typeface="Bierstadt" panose="020B0004020202020204" pitchFamily="34" charset="0"/>
                  </a:rPr>
                  <a:t> </a:t>
                </a:r>
                <a:r>
                  <a:rPr lang="it-IT" sz="2000" dirty="0" err="1">
                    <a:latin typeface="Bierstadt" panose="020B0004020202020204" pitchFamily="34" charset="0"/>
                  </a:rPr>
                  <a:t>have</a:t>
                </a:r>
                <a:r>
                  <a:rPr lang="it-IT" sz="2000" dirty="0">
                    <a:latin typeface="Bierstadt" panose="020B0004020202020204" pitchFamily="34" charset="0"/>
                  </a:rPr>
                  <a:t> </a:t>
                </a:r>
                <a:r>
                  <a:rPr lang="it-IT" sz="2000" dirty="0" err="1">
                    <a:latin typeface="Bierstadt" panose="020B0004020202020204" pitchFamily="34" charset="0"/>
                  </a:rPr>
                  <a:t>used</a:t>
                </a:r>
                <a:r>
                  <a:rPr lang="it-IT" sz="2000" dirty="0">
                    <a:latin typeface="Bierstadt" panose="020B0004020202020204" pitchFamily="34" charset="0"/>
                  </a:rPr>
                  <a:t> the PID Tuner Matlab App to </a:t>
                </a:r>
                <a:r>
                  <a:rPr lang="it-IT" sz="2000" dirty="0" err="1">
                    <a:latin typeface="Bierstadt" panose="020B0004020202020204" pitchFamily="34" charset="0"/>
                  </a:rPr>
                  <a:t>tune</a:t>
                </a:r>
                <a:r>
                  <a:rPr lang="it-IT" sz="2000" dirty="0">
                    <a:latin typeface="Bierstadt" panose="020B0004020202020204" pitchFamily="34" charset="0"/>
                  </a:rPr>
                  <a:t> the PID and PI controllers and </a:t>
                </a:r>
                <a:r>
                  <a:rPr lang="it-IT" sz="2000" dirty="0" err="1">
                    <a:latin typeface="Bierstadt" panose="020B0004020202020204" pitchFamily="34" charset="0"/>
                  </a:rPr>
                  <a:t>achieve</a:t>
                </a:r>
                <a:r>
                  <a:rPr lang="it-IT" sz="2000" dirty="0">
                    <a:latin typeface="Bierstadt" panose="020B0004020202020204" pitchFamily="34" charset="0"/>
                  </a:rPr>
                  <a:t> fast </a:t>
                </a:r>
                <a:r>
                  <a:rPr lang="it-IT" sz="2000" dirty="0" err="1">
                    <a:latin typeface="Bierstadt" panose="020B0004020202020204" pitchFamily="34" charset="0"/>
                  </a:rPr>
                  <a:t>enough</a:t>
                </a:r>
                <a:r>
                  <a:rPr lang="it-IT" sz="2000" dirty="0">
                    <a:latin typeface="Bierstadt" panose="020B0004020202020204" pitchFamily="34" charset="0"/>
                  </a:rPr>
                  <a:t> </a:t>
                </a:r>
                <a:r>
                  <a:rPr lang="it-IT" sz="2000" dirty="0" err="1">
                    <a:latin typeface="Bierstadt" panose="020B0004020202020204" pitchFamily="34" charset="0"/>
                  </a:rPr>
                  <a:t>responses</a:t>
                </a:r>
                <a:r>
                  <a:rPr lang="it-IT" sz="2000" dirty="0">
                    <a:latin typeface="Bierstadt" panose="020B0004020202020204" pitchFamily="34" charset="0"/>
                  </a:rPr>
                  <a:t>.</a:t>
                </a:r>
              </a:p>
              <a:p>
                <a:pPr algn="just"/>
                <a:endParaRPr lang="it-IT" sz="2000" dirty="0">
                  <a:latin typeface="Bierstadt" panose="020B0004020202020204" pitchFamily="34" charset="0"/>
                </a:endParaRPr>
              </a:p>
            </p:txBody>
          </p:sp>
        </mc:Choice>
        <mc:Fallback xmlns="">
          <p:sp>
            <p:nvSpPr>
              <p:cNvPr id="39" name="CasellaDiTesto 38">
                <a:extLst>
                  <a:ext uri="{FF2B5EF4-FFF2-40B4-BE49-F238E27FC236}">
                    <a16:creationId xmlns:a16="http://schemas.microsoft.com/office/drawing/2014/main" id="{3FE76701-5947-0CDC-8E25-85FD73997D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113" y="1067580"/>
                <a:ext cx="4425629" cy="4733604"/>
              </a:xfrm>
              <a:prstGeom prst="rect">
                <a:avLst/>
              </a:prstGeom>
              <a:blipFill>
                <a:blip r:embed="rId3"/>
                <a:stretch>
                  <a:fillRect l="-1515" t="-644" r="-137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asellaDiTesto 3">
            <a:extLst>
              <a:ext uri="{FF2B5EF4-FFF2-40B4-BE49-F238E27FC236}">
                <a16:creationId xmlns:a16="http://schemas.microsoft.com/office/drawing/2014/main" id="{452B5533-2454-4144-C55D-B8CE4E5691B5}"/>
              </a:ext>
            </a:extLst>
          </p:cNvPr>
          <p:cNvSpPr txBox="1"/>
          <p:nvPr/>
        </p:nvSpPr>
        <p:spPr>
          <a:xfrm>
            <a:off x="5961477" y="5462630"/>
            <a:ext cx="539024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it-IT" sz="1600" err="1">
                <a:latin typeface="Bierstadt" panose="020B0004020202020204" pitchFamily="34" charset="0"/>
              </a:rPr>
              <a:t>Example</a:t>
            </a:r>
            <a:r>
              <a:rPr lang="it-IT" sz="1600">
                <a:latin typeface="Bierstadt" panose="020B0004020202020204" pitchFamily="34" charset="0"/>
              </a:rPr>
              <a:t>: first joint transfer </a:t>
            </a:r>
            <a:r>
              <a:rPr lang="it-IT" sz="1600" err="1">
                <a:latin typeface="Bierstadt" panose="020B0004020202020204" pitchFamily="34" charset="0"/>
              </a:rPr>
              <a:t>function</a:t>
            </a:r>
            <a:r>
              <a:rPr lang="it-IT" sz="1600">
                <a:latin typeface="Bierstadt" panose="020B0004020202020204" pitchFamily="34" charset="0"/>
              </a:rPr>
              <a:t> and bode </a:t>
            </a:r>
            <a:r>
              <a:rPr lang="it-IT" sz="1600" err="1">
                <a:latin typeface="Bierstadt" panose="020B0004020202020204" pitchFamily="34" charset="0"/>
              </a:rPr>
              <a:t>diagram</a:t>
            </a:r>
            <a:endParaRPr lang="it-IT" sz="1600">
              <a:latin typeface="Bierstadt" panose="020B0004020202020204" pitchFamily="34" charset="0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4D1CAA6E-E538-6A95-EF84-0468F95106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1477" y="1025860"/>
            <a:ext cx="5324435" cy="3560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2997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7AB1D8-4D85-E665-9D9D-D71D687AD1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E75493C-914F-15FB-B8C5-1270EB764DE1}"/>
              </a:ext>
            </a:extLst>
          </p:cNvPr>
          <p:cNvSpPr/>
          <p:nvPr/>
        </p:nvSpPr>
        <p:spPr>
          <a:xfrm>
            <a:off x="-1" y="6114422"/>
            <a:ext cx="12192000" cy="743578"/>
          </a:xfrm>
          <a:prstGeom prst="rect">
            <a:avLst/>
          </a:prstGeom>
          <a:solidFill>
            <a:srgbClr val="D821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B5878D1-4DEC-6102-91B7-186D295D1D89}"/>
              </a:ext>
            </a:extLst>
          </p:cNvPr>
          <p:cNvSpPr/>
          <p:nvPr/>
        </p:nvSpPr>
        <p:spPr>
          <a:xfrm>
            <a:off x="0" y="-1"/>
            <a:ext cx="157316" cy="894735"/>
          </a:xfrm>
          <a:prstGeom prst="rect">
            <a:avLst/>
          </a:prstGeom>
          <a:solidFill>
            <a:srgbClr val="D821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20799C3-46C9-D08E-E793-70068464FB90}"/>
              </a:ext>
            </a:extLst>
          </p:cNvPr>
          <p:cNvSpPr/>
          <p:nvPr/>
        </p:nvSpPr>
        <p:spPr>
          <a:xfrm>
            <a:off x="-1" y="886771"/>
            <a:ext cx="11520000" cy="36000"/>
          </a:xfrm>
          <a:prstGeom prst="rect">
            <a:avLst/>
          </a:prstGeom>
          <a:solidFill>
            <a:srgbClr val="696B6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10A1211-18AF-426C-07D1-AEBBF0A87CAD}"/>
              </a:ext>
            </a:extLst>
          </p:cNvPr>
          <p:cNvGrpSpPr/>
          <p:nvPr/>
        </p:nvGrpSpPr>
        <p:grpSpPr>
          <a:xfrm>
            <a:off x="11054652" y="5666546"/>
            <a:ext cx="45719" cy="895751"/>
            <a:chOff x="-783386" y="1651818"/>
            <a:chExt cx="45719" cy="89575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F2240D2-608B-4898-0BB9-FBC60705D286}"/>
                </a:ext>
              </a:extLst>
            </p:cNvPr>
            <p:cNvSpPr/>
            <p:nvPr/>
          </p:nvSpPr>
          <p:spPr>
            <a:xfrm>
              <a:off x="-783386" y="2097569"/>
              <a:ext cx="45719" cy="45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9F3073C-62C9-C667-3D72-7951A32A968F}"/>
                </a:ext>
              </a:extLst>
            </p:cNvPr>
            <p:cNvSpPr/>
            <p:nvPr/>
          </p:nvSpPr>
          <p:spPr>
            <a:xfrm>
              <a:off x="-783386" y="1651818"/>
              <a:ext cx="45719" cy="450000"/>
            </a:xfrm>
            <a:prstGeom prst="rect">
              <a:avLst/>
            </a:prstGeom>
            <a:solidFill>
              <a:srgbClr val="696B6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26CEE001-9CAE-7B1B-246C-C194260903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23555" y="6303648"/>
            <a:ext cx="2743200" cy="365125"/>
          </a:xfrm>
        </p:spPr>
        <p:txBody>
          <a:bodyPr/>
          <a:lstStyle/>
          <a:p>
            <a:fld id="{505A3AEF-E127-4B09-8B0E-0218CB5010B4}" type="slidenum">
              <a:rPr lang="en-GB" sz="1600" smtClean="0">
                <a:solidFill>
                  <a:schemeClr val="bg1"/>
                </a:solidFill>
                <a:latin typeface="Berlin Sans FB" panose="020E0602020502020306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19</a:t>
            </a:fld>
            <a:endParaRPr lang="en-GB" sz="1600">
              <a:solidFill>
                <a:schemeClr val="bg1"/>
              </a:solidFill>
              <a:latin typeface="Berlin Sans FB" panose="020E0602020502020306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95F1D65-9288-68A7-E9D4-BEA9B924B21C}"/>
              </a:ext>
            </a:extLst>
          </p:cNvPr>
          <p:cNvSpPr txBox="1"/>
          <p:nvPr/>
        </p:nvSpPr>
        <p:spPr>
          <a:xfrm>
            <a:off x="7889705" y="270773"/>
            <a:ext cx="32576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200" dirty="0" err="1">
                <a:solidFill>
                  <a:srgbClr val="D82126"/>
                </a:solidFill>
                <a:latin typeface="Berlin Sans FB" panose="020E0602020502020306" pitchFamily="34" charset="0"/>
              </a:rPr>
              <a:t>Simulation</a:t>
            </a:r>
            <a:r>
              <a:rPr lang="it-IT" sz="3200" dirty="0">
                <a:solidFill>
                  <a:srgbClr val="D82126"/>
                </a:solidFill>
                <a:latin typeface="Berlin Sans FB" panose="020E0602020502020306" pitchFamily="34" charset="0"/>
              </a:rPr>
              <a:t> </a:t>
            </a:r>
            <a:r>
              <a:rPr lang="it-IT" sz="3200" dirty="0" err="1">
                <a:solidFill>
                  <a:srgbClr val="D82126"/>
                </a:solidFill>
                <a:latin typeface="Berlin Sans FB" panose="020E0602020502020306" pitchFamily="34" charset="0"/>
              </a:rPr>
              <a:t>Results</a:t>
            </a:r>
            <a:endParaRPr lang="en-GB" sz="3200" dirty="0">
              <a:solidFill>
                <a:srgbClr val="D82126"/>
              </a:solidFill>
              <a:latin typeface="Berlin Sans FB" panose="020E0602020502020306" pitchFamily="34" charset="0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DB64CF86-C185-FE24-9654-435D416BD49A}"/>
              </a:ext>
            </a:extLst>
          </p:cNvPr>
          <p:cNvSpPr txBox="1"/>
          <p:nvPr/>
        </p:nvSpPr>
        <p:spPr>
          <a:xfrm>
            <a:off x="606759" y="1510031"/>
            <a:ext cx="2915076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000" dirty="0">
                <a:latin typeface="Bierstadt" panose="020B0004020202020204" pitchFamily="34" charset="0"/>
              </a:rPr>
              <a:t>For </a:t>
            </a:r>
            <a:r>
              <a:rPr lang="it-IT" sz="2000" dirty="0" err="1">
                <a:latin typeface="Bierstadt" panose="020B0004020202020204" pitchFamily="34" charset="0"/>
              </a:rPr>
              <a:t>simulation</a:t>
            </a:r>
            <a:r>
              <a:rPr lang="it-IT" sz="2000" dirty="0">
                <a:latin typeface="Bierstadt" panose="020B0004020202020204" pitchFamily="34" charset="0"/>
              </a:rPr>
              <a:t> </a:t>
            </a:r>
            <a:r>
              <a:rPr lang="it-IT" sz="2000" dirty="0" err="1">
                <a:latin typeface="Bierstadt" panose="020B0004020202020204" pitchFamily="34" charset="0"/>
              </a:rPr>
              <a:t>purpose</a:t>
            </a:r>
            <a:r>
              <a:rPr lang="it-IT" sz="2000" dirty="0">
                <a:latin typeface="Bierstadt" panose="020B0004020202020204" pitchFamily="34" charset="0"/>
              </a:rPr>
              <a:t>, </a:t>
            </a:r>
            <a:r>
              <a:rPr lang="it-IT" sz="2000" dirty="0" err="1">
                <a:latin typeface="Bierstadt" panose="020B0004020202020204" pitchFamily="34" charset="0"/>
              </a:rPr>
              <a:t>we</a:t>
            </a:r>
            <a:r>
              <a:rPr lang="it-IT" sz="2000" dirty="0">
                <a:latin typeface="Bierstadt" panose="020B0004020202020204" pitchFamily="34" charset="0"/>
              </a:rPr>
              <a:t> </a:t>
            </a:r>
            <a:r>
              <a:rPr lang="it-IT" sz="2000" dirty="0" err="1">
                <a:latin typeface="Bierstadt" panose="020B0004020202020204" pitchFamily="34" charset="0"/>
              </a:rPr>
              <a:t>have</a:t>
            </a:r>
            <a:r>
              <a:rPr lang="it-IT" sz="2000" dirty="0">
                <a:latin typeface="Bierstadt" panose="020B0004020202020204" pitchFamily="34" charset="0"/>
              </a:rPr>
              <a:t> </a:t>
            </a:r>
            <a:r>
              <a:rPr lang="it-IT" sz="2000" dirty="0" err="1">
                <a:latin typeface="Bierstadt" panose="020B0004020202020204" pitchFamily="34" charset="0"/>
              </a:rPr>
              <a:t>desiged</a:t>
            </a:r>
            <a:r>
              <a:rPr lang="it-IT" sz="2000" dirty="0">
                <a:latin typeface="Bierstadt" panose="020B0004020202020204" pitchFamily="34" charset="0"/>
              </a:rPr>
              <a:t> a </a:t>
            </a:r>
            <a:r>
              <a:rPr lang="it-IT" sz="2000" dirty="0" err="1">
                <a:latin typeface="Bierstadt" panose="020B0004020202020204" pitchFamily="34" charset="0"/>
              </a:rPr>
              <a:t>three</a:t>
            </a:r>
            <a:r>
              <a:rPr lang="it-IT" sz="2000" dirty="0">
                <a:latin typeface="Bierstadt" panose="020B0004020202020204" pitchFamily="34" charset="0"/>
              </a:rPr>
              <a:t> points </a:t>
            </a:r>
            <a:r>
              <a:rPr lang="it-IT" sz="2000" dirty="0" err="1">
                <a:latin typeface="Bierstadt" panose="020B0004020202020204" pitchFamily="34" charset="0"/>
              </a:rPr>
              <a:t>trajectory</a:t>
            </a:r>
            <a:r>
              <a:rPr lang="it-IT" sz="2000" dirty="0">
                <a:latin typeface="Bierstadt" panose="020B0004020202020204" pitchFamily="34" charset="0"/>
              </a:rPr>
              <a:t> for a </a:t>
            </a:r>
            <a:r>
              <a:rPr lang="it-IT" sz="2000" dirty="0" err="1">
                <a:latin typeface="Bierstadt" panose="020B0004020202020204" pitchFamily="34" charset="0"/>
              </a:rPr>
              <a:t>pick</a:t>
            </a:r>
            <a:r>
              <a:rPr lang="it-IT" sz="2000" dirty="0">
                <a:latin typeface="Bierstadt" panose="020B0004020202020204" pitchFamily="34" charset="0"/>
              </a:rPr>
              <a:t> and place task.</a:t>
            </a:r>
          </a:p>
          <a:p>
            <a:endParaRPr lang="it-IT" sz="2000" dirty="0">
              <a:latin typeface="Bierstadt" panose="020B0004020202020204" pitchFamily="34" charset="0"/>
            </a:endParaRPr>
          </a:p>
          <a:p>
            <a:r>
              <a:rPr lang="it-IT" sz="2000" dirty="0">
                <a:latin typeface="Bierstadt" panose="020B0004020202020204" pitchFamily="34" charset="0"/>
              </a:rPr>
              <a:t>The </a:t>
            </a:r>
            <a:r>
              <a:rPr lang="it-IT" sz="2000" dirty="0" err="1">
                <a:latin typeface="Bierstadt" panose="020B0004020202020204" pitchFamily="34" charset="0"/>
              </a:rPr>
              <a:t>transition</a:t>
            </a:r>
            <a:r>
              <a:rPr lang="it-IT" sz="2000" dirty="0">
                <a:latin typeface="Bierstadt" panose="020B0004020202020204" pitchFamily="34" charset="0"/>
              </a:rPr>
              <a:t> </a:t>
            </a:r>
            <a:r>
              <a:rPr lang="it-IT" sz="2000" dirty="0" err="1">
                <a:latin typeface="Bierstadt" panose="020B0004020202020204" pitchFamily="34" charset="0"/>
              </a:rPr>
              <a:t>between</a:t>
            </a:r>
            <a:r>
              <a:rPr lang="it-IT" sz="2000" dirty="0">
                <a:latin typeface="Bierstadt" panose="020B0004020202020204" pitchFamily="34" charset="0"/>
              </a:rPr>
              <a:t> the points follows </a:t>
            </a:r>
            <a:r>
              <a:rPr lang="it-IT" sz="2000" dirty="0" err="1">
                <a:latin typeface="Bierstadt" panose="020B0004020202020204" pitchFamily="34" charset="0"/>
              </a:rPr>
              <a:t>cycloidal</a:t>
            </a:r>
            <a:r>
              <a:rPr lang="it-IT" sz="2000" dirty="0">
                <a:latin typeface="Bierstadt" panose="020B0004020202020204" pitchFamily="34" charset="0"/>
              </a:rPr>
              <a:t> </a:t>
            </a:r>
            <a:r>
              <a:rPr lang="it-IT" sz="2000" dirty="0" err="1">
                <a:latin typeface="Bierstadt" panose="020B0004020202020204" pitchFamily="34" charset="0"/>
              </a:rPr>
              <a:t>trajectory</a:t>
            </a:r>
            <a:r>
              <a:rPr lang="it-IT" sz="2000" dirty="0">
                <a:latin typeface="Bierstadt" panose="020B0004020202020204" pitchFamily="34" charset="0"/>
              </a:rPr>
              <a:t> and the points are </a:t>
            </a:r>
            <a:r>
              <a:rPr lang="it-IT" sz="2000" dirty="0" err="1">
                <a:latin typeface="Bierstadt" panose="020B0004020202020204" pitchFamily="34" charset="0"/>
              </a:rPr>
              <a:t>interpolated</a:t>
            </a:r>
            <a:r>
              <a:rPr lang="it-IT" sz="2000" dirty="0">
                <a:latin typeface="Bierstadt" panose="020B0004020202020204" pitchFamily="34" charset="0"/>
              </a:rPr>
              <a:t> in the joint </a:t>
            </a:r>
            <a:r>
              <a:rPr lang="it-IT" sz="2000" dirty="0" err="1">
                <a:latin typeface="Bierstadt" panose="020B0004020202020204" pitchFamily="34" charset="0"/>
              </a:rPr>
              <a:t>space</a:t>
            </a:r>
            <a:r>
              <a:rPr lang="it-IT" sz="2000" dirty="0">
                <a:latin typeface="Bierstadt" panose="020B0004020202020204" pitchFamily="34" charset="0"/>
              </a:rPr>
              <a:t>.</a:t>
            </a:r>
          </a:p>
        </p:txBody>
      </p:sp>
      <p:pic>
        <p:nvPicPr>
          <p:cNvPr id="3" name="20250928-1946-38.0829730">
            <a:hlinkClick r:id="" action="ppaction://media"/>
            <a:extLst>
              <a:ext uri="{FF2B5EF4-FFF2-40B4-BE49-F238E27FC236}">
                <a16:creationId xmlns:a16="http://schemas.microsoft.com/office/drawing/2014/main" id="{95862E4A-E132-19B1-EEE3-19CB39F28FC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004364" y="1142322"/>
            <a:ext cx="7142964" cy="4293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425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11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F5D8EF-61D9-331A-DDDC-4F99B46503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7196328-B787-34C0-F50C-EFA1E7A38728}"/>
              </a:ext>
            </a:extLst>
          </p:cNvPr>
          <p:cNvSpPr/>
          <p:nvPr/>
        </p:nvSpPr>
        <p:spPr>
          <a:xfrm>
            <a:off x="-1" y="6114422"/>
            <a:ext cx="12192000" cy="743578"/>
          </a:xfrm>
          <a:prstGeom prst="rect">
            <a:avLst/>
          </a:prstGeom>
          <a:solidFill>
            <a:srgbClr val="D821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777BD4A-96BA-3837-9EDB-90E7C643D6D1}"/>
              </a:ext>
            </a:extLst>
          </p:cNvPr>
          <p:cNvSpPr/>
          <p:nvPr/>
        </p:nvSpPr>
        <p:spPr>
          <a:xfrm>
            <a:off x="0" y="-1"/>
            <a:ext cx="157316" cy="894735"/>
          </a:xfrm>
          <a:prstGeom prst="rect">
            <a:avLst/>
          </a:prstGeom>
          <a:solidFill>
            <a:srgbClr val="D821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EF52968-8DE5-E0D6-1CDC-B7863C423CE1}"/>
              </a:ext>
            </a:extLst>
          </p:cNvPr>
          <p:cNvSpPr/>
          <p:nvPr/>
        </p:nvSpPr>
        <p:spPr>
          <a:xfrm>
            <a:off x="-1" y="886771"/>
            <a:ext cx="11520000" cy="36000"/>
          </a:xfrm>
          <a:prstGeom prst="rect">
            <a:avLst/>
          </a:prstGeom>
          <a:solidFill>
            <a:srgbClr val="696B6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CBEDDEC-0593-2AD7-5A46-A7BA4664D425}"/>
              </a:ext>
            </a:extLst>
          </p:cNvPr>
          <p:cNvGrpSpPr/>
          <p:nvPr/>
        </p:nvGrpSpPr>
        <p:grpSpPr>
          <a:xfrm>
            <a:off x="11054652" y="5666546"/>
            <a:ext cx="45719" cy="895751"/>
            <a:chOff x="-783386" y="1651818"/>
            <a:chExt cx="45719" cy="89575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29121E3-E7B4-1C8F-376D-D1A0B0AA5DB4}"/>
                </a:ext>
              </a:extLst>
            </p:cNvPr>
            <p:cNvSpPr/>
            <p:nvPr/>
          </p:nvSpPr>
          <p:spPr>
            <a:xfrm>
              <a:off x="-783386" y="2097569"/>
              <a:ext cx="45719" cy="45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975A5B1-00E4-1A58-184B-6FD3062D67F8}"/>
                </a:ext>
              </a:extLst>
            </p:cNvPr>
            <p:cNvSpPr/>
            <p:nvPr/>
          </p:nvSpPr>
          <p:spPr>
            <a:xfrm>
              <a:off x="-783386" y="1651818"/>
              <a:ext cx="45719" cy="450000"/>
            </a:xfrm>
            <a:prstGeom prst="rect">
              <a:avLst/>
            </a:prstGeom>
            <a:solidFill>
              <a:srgbClr val="696B6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1F026B00-0F8E-697F-4255-8CD373A65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23555" y="6303648"/>
            <a:ext cx="2743200" cy="365125"/>
          </a:xfrm>
        </p:spPr>
        <p:txBody>
          <a:bodyPr/>
          <a:lstStyle/>
          <a:p>
            <a:fld id="{505A3AEF-E127-4B09-8B0E-0218CB5010B4}" type="slidenum">
              <a:rPr lang="en-GB" sz="1600" smtClean="0">
                <a:solidFill>
                  <a:schemeClr val="bg1"/>
                </a:solidFill>
                <a:latin typeface="Berlin Sans FB" panose="020E0602020502020306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fld>
            <a:endParaRPr lang="en-GB" sz="1600">
              <a:solidFill>
                <a:schemeClr val="bg1"/>
              </a:solidFill>
              <a:latin typeface="Berlin Sans FB" panose="020E0602020502020306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A0AFF33-18E9-AD82-AD9A-3D9063E89644}"/>
              </a:ext>
            </a:extLst>
          </p:cNvPr>
          <p:cNvSpPr txBox="1"/>
          <p:nvPr/>
        </p:nvSpPr>
        <p:spPr>
          <a:xfrm>
            <a:off x="9767918" y="295703"/>
            <a:ext cx="16706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>
                <a:solidFill>
                  <a:srgbClr val="D82126"/>
                </a:solidFill>
                <a:latin typeface="Berlin Sans FB" panose="020E0602020502020306" pitchFamily="34" charset="0"/>
              </a:rPr>
              <a:t>Contents</a:t>
            </a:r>
          </a:p>
        </p:txBody>
      </p:sp>
      <p:sp>
        <p:nvSpPr>
          <p:cNvPr id="4" name="TextBox 15">
            <a:extLst>
              <a:ext uri="{FF2B5EF4-FFF2-40B4-BE49-F238E27FC236}">
                <a16:creationId xmlns:a16="http://schemas.microsoft.com/office/drawing/2014/main" id="{7AB7D15A-97F8-BAE4-92B8-FFAE6E01FB24}"/>
              </a:ext>
            </a:extLst>
          </p:cNvPr>
          <p:cNvSpPr txBox="1"/>
          <p:nvPr/>
        </p:nvSpPr>
        <p:spPr>
          <a:xfrm>
            <a:off x="511453" y="1368522"/>
            <a:ext cx="1116909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it-IT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Berlin Sans FB" panose="020E0602020502020306" pitchFamily="34" charset="0"/>
              </a:rPr>
              <a:t>UR5 Robot </a:t>
            </a:r>
            <a:r>
              <a:rPr lang="it-IT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Berlin Sans FB" panose="020E0602020502020306" pitchFamily="34" charset="0"/>
              </a:rPr>
              <a:t>Manipulator</a:t>
            </a:r>
            <a:endParaRPr lang="it-IT" sz="2400" dirty="0">
              <a:solidFill>
                <a:schemeClr val="tx1">
                  <a:lumMod val="75000"/>
                  <a:lumOff val="25000"/>
                </a:schemeClr>
              </a:solidFill>
              <a:latin typeface="Berlin Sans FB" panose="020E0602020502020306" pitchFamily="34" charset="0"/>
            </a:endParaRPr>
          </a:p>
          <a:p>
            <a:pPr marL="342900" indent="-342900">
              <a:buFontTx/>
              <a:buChar char="-"/>
            </a:pPr>
            <a:r>
              <a:rPr lang="it-IT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Berlin Sans FB" panose="020E0602020502020306" pitchFamily="34" charset="0"/>
              </a:rPr>
              <a:t>Denavit</a:t>
            </a:r>
            <a:r>
              <a:rPr lang="it-IT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Berlin Sans FB" panose="020E0602020502020306" pitchFamily="34" charset="0"/>
              </a:rPr>
              <a:t> - </a:t>
            </a:r>
            <a:r>
              <a:rPr lang="it-IT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Berlin Sans FB" panose="020E0602020502020306" pitchFamily="34" charset="0"/>
              </a:rPr>
              <a:t>Hartenberg</a:t>
            </a:r>
            <a:r>
              <a:rPr lang="it-IT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Berlin Sans FB" panose="020E0602020502020306" pitchFamily="34" charset="0"/>
              </a:rPr>
              <a:t> convention</a:t>
            </a:r>
          </a:p>
          <a:p>
            <a:pPr marL="342900" indent="-342900">
              <a:buFontTx/>
              <a:buChar char="-"/>
            </a:pPr>
            <a:r>
              <a:rPr lang="it-IT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Berlin Sans FB" panose="020E0602020502020306" pitchFamily="34" charset="0"/>
              </a:rPr>
              <a:t>Joint </a:t>
            </a:r>
            <a:r>
              <a:rPr lang="it-IT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Berlin Sans FB" panose="020E0602020502020306" pitchFamily="34" charset="0"/>
              </a:rPr>
              <a:t>submodel</a:t>
            </a:r>
            <a:endParaRPr lang="it-IT" sz="2400" dirty="0">
              <a:solidFill>
                <a:schemeClr val="tx1">
                  <a:lumMod val="75000"/>
                  <a:lumOff val="25000"/>
                </a:schemeClr>
              </a:solidFill>
              <a:latin typeface="Berlin Sans FB" panose="020E0602020502020306" pitchFamily="34" charset="0"/>
            </a:endParaRPr>
          </a:p>
          <a:p>
            <a:pPr marL="342900" indent="-342900">
              <a:buFontTx/>
              <a:buChar char="-"/>
            </a:pPr>
            <a:r>
              <a:rPr lang="it-IT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Berlin Sans FB" panose="020E0602020502020306" pitchFamily="34" charset="0"/>
              </a:rPr>
              <a:t>Link </a:t>
            </a:r>
            <a:r>
              <a:rPr lang="it-IT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Berlin Sans FB" panose="020E0602020502020306" pitchFamily="34" charset="0"/>
              </a:rPr>
              <a:t>submodel</a:t>
            </a:r>
            <a:endParaRPr lang="it-IT" sz="2400" dirty="0">
              <a:solidFill>
                <a:schemeClr val="tx1">
                  <a:lumMod val="75000"/>
                  <a:lumOff val="25000"/>
                </a:schemeClr>
              </a:solidFill>
              <a:latin typeface="Berlin Sans FB" panose="020E0602020502020306" pitchFamily="34" charset="0"/>
            </a:endParaRPr>
          </a:p>
          <a:p>
            <a:pPr marL="342900" indent="-342900">
              <a:buFontTx/>
              <a:buChar char="-"/>
            </a:pPr>
            <a:r>
              <a:rPr lang="it-IT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Berlin Sans FB" panose="020E0602020502020306" pitchFamily="34" charset="0"/>
              </a:rPr>
              <a:t>Harmonic</a:t>
            </a:r>
            <a:r>
              <a:rPr lang="it-IT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Berlin Sans FB" panose="020E0602020502020306" pitchFamily="34" charset="0"/>
              </a:rPr>
              <a:t> drive </a:t>
            </a:r>
            <a:r>
              <a:rPr lang="it-IT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Berlin Sans FB" panose="020E0602020502020306" pitchFamily="34" charset="0"/>
              </a:rPr>
              <a:t>submodel</a:t>
            </a:r>
            <a:endParaRPr lang="it-IT" sz="2400" dirty="0">
              <a:solidFill>
                <a:schemeClr val="tx1">
                  <a:lumMod val="75000"/>
                  <a:lumOff val="25000"/>
                </a:schemeClr>
              </a:solidFill>
              <a:latin typeface="Berlin Sans FB" panose="020E0602020502020306" pitchFamily="34" charset="0"/>
            </a:endParaRPr>
          </a:p>
          <a:p>
            <a:pPr marL="342900" indent="-342900">
              <a:buFontTx/>
              <a:buChar char="-"/>
            </a:pPr>
            <a:r>
              <a:rPr lang="it-IT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Berlin Sans FB" panose="020E0602020502020306" pitchFamily="34" charset="0"/>
              </a:rPr>
              <a:t>Controller</a:t>
            </a:r>
          </a:p>
          <a:p>
            <a:pPr marL="342900" indent="-342900">
              <a:buFontTx/>
              <a:buChar char="-"/>
            </a:pPr>
            <a:r>
              <a:rPr lang="it-IT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Berlin Sans FB" panose="020E0602020502020306" pitchFamily="34" charset="0"/>
              </a:rPr>
              <a:t>Gravity</a:t>
            </a:r>
            <a:r>
              <a:rPr lang="it-IT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Berlin Sans FB" panose="020E0602020502020306" pitchFamily="34" charset="0"/>
              </a:rPr>
              <a:t> </a:t>
            </a:r>
            <a:r>
              <a:rPr lang="it-IT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Berlin Sans FB" panose="020E0602020502020306" pitchFamily="34" charset="0"/>
              </a:rPr>
              <a:t>compensation</a:t>
            </a:r>
            <a:endParaRPr lang="it-IT" sz="2400" dirty="0">
              <a:solidFill>
                <a:schemeClr val="tx1">
                  <a:lumMod val="75000"/>
                  <a:lumOff val="25000"/>
                </a:schemeClr>
              </a:solidFill>
              <a:latin typeface="Berlin Sans FB" panose="020E0602020502020306" pitchFamily="34" charset="0"/>
            </a:endParaRPr>
          </a:p>
          <a:p>
            <a:pPr marL="342900" indent="-342900">
              <a:buFontTx/>
              <a:buChar char="-"/>
            </a:pPr>
            <a:r>
              <a:rPr lang="it-IT" sz="2400">
                <a:solidFill>
                  <a:schemeClr val="tx1">
                    <a:lumMod val="75000"/>
                    <a:lumOff val="25000"/>
                  </a:schemeClr>
                </a:solidFill>
                <a:latin typeface="Berlin Sans FB" panose="020E0602020502020306" pitchFamily="34" charset="0"/>
              </a:rPr>
              <a:t>PID tuning</a:t>
            </a:r>
          </a:p>
          <a:p>
            <a:pPr marL="342900" indent="-342900">
              <a:buFontTx/>
              <a:buChar char="-"/>
            </a:pPr>
            <a:r>
              <a:rPr lang="it-IT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Berlin Sans FB" panose="020E0602020502020306" pitchFamily="34" charset="0"/>
              </a:rPr>
              <a:t>Simulation</a:t>
            </a:r>
            <a:r>
              <a:rPr lang="it-IT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Berlin Sans FB" panose="020E0602020502020306" pitchFamily="34" charset="0"/>
              </a:rPr>
              <a:t> </a:t>
            </a:r>
            <a:r>
              <a:rPr lang="it-IT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Berlin Sans FB" panose="020E0602020502020306" pitchFamily="34" charset="0"/>
              </a:rPr>
              <a:t>results</a:t>
            </a:r>
            <a:endParaRPr lang="it-IT" sz="2400" dirty="0">
              <a:solidFill>
                <a:schemeClr val="tx1">
                  <a:lumMod val="75000"/>
                  <a:lumOff val="25000"/>
                </a:schemeClr>
              </a:solidFill>
              <a:latin typeface="Berlin Sans FB" panose="020E0602020502020306" pitchFamily="34" charset="0"/>
            </a:endParaRPr>
          </a:p>
          <a:p>
            <a:pPr marL="342900" indent="-342900">
              <a:buFontTx/>
              <a:buChar char="-"/>
            </a:pPr>
            <a:r>
              <a:rPr lang="it-IT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Berlin Sans FB" panose="020E0602020502020306" pitchFamily="34" charset="0"/>
              </a:rPr>
              <a:t>Conclusions</a:t>
            </a:r>
            <a:endParaRPr lang="it-IT" sz="2400" dirty="0">
              <a:solidFill>
                <a:schemeClr val="tx1">
                  <a:lumMod val="75000"/>
                  <a:lumOff val="25000"/>
                </a:schemeClr>
              </a:solidFill>
              <a:latin typeface="Berlin Sans FB" panose="020E0602020502020306" pitchFamily="34" charset="0"/>
            </a:endParaRPr>
          </a:p>
          <a:p>
            <a:pPr marL="342900" indent="-342900">
              <a:buFontTx/>
              <a:buChar char="-"/>
            </a:pPr>
            <a:endParaRPr lang="it-IT" sz="2400" dirty="0">
              <a:solidFill>
                <a:schemeClr val="tx1">
                  <a:lumMod val="75000"/>
                  <a:lumOff val="25000"/>
                </a:schemeClr>
              </a:solidFill>
              <a:latin typeface="Berlin Sans FB" panose="020E0602020502020306" pitchFamily="34" charset="0"/>
            </a:endParaRPr>
          </a:p>
          <a:p>
            <a:pPr marL="342900" indent="-342900">
              <a:buFontTx/>
              <a:buChar char="-"/>
            </a:pPr>
            <a:endParaRPr lang="it-IT" sz="2400" dirty="0">
              <a:solidFill>
                <a:schemeClr val="tx1">
                  <a:lumMod val="75000"/>
                  <a:lumOff val="25000"/>
                </a:schemeClr>
              </a:solidFill>
              <a:latin typeface="Berlin Sans FB" panose="020E06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98407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7AB1D8-4D85-E665-9D9D-D71D687AD1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E75493C-914F-15FB-B8C5-1270EB764DE1}"/>
              </a:ext>
            </a:extLst>
          </p:cNvPr>
          <p:cNvSpPr/>
          <p:nvPr/>
        </p:nvSpPr>
        <p:spPr>
          <a:xfrm>
            <a:off x="-1" y="6114422"/>
            <a:ext cx="12192000" cy="743578"/>
          </a:xfrm>
          <a:prstGeom prst="rect">
            <a:avLst/>
          </a:prstGeom>
          <a:solidFill>
            <a:srgbClr val="D821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B5878D1-4DEC-6102-91B7-186D295D1D89}"/>
              </a:ext>
            </a:extLst>
          </p:cNvPr>
          <p:cNvSpPr/>
          <p:nvPr/>
        </p:nvSpPr>
        <p:spPr>
          <a:xfrm>
            <a:off x="0" y="-1"/>
            <a:ext cx="157316" cy="894735"/>
          </a:xfrm>
          <a:prstGeom prst="rect">
            <a:avLst/>
          </a:prstGeom>
          <a:solidFill>
            <a:srgbClr val="D821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20799C3-46C9-D08E-E793-70068464FB90}"/>
              </a:ext>
            </a:extLst>
          </p:cNvPr>
          <p:cNvSpPr/>
          <p:nvPr/>
        </p:nvSpPr>
        <p:spPr>
          <a:xfrm>
            <a:off x="-1" y="886771"/>
            <a:ext cx="11520000" cy="36000"/>
          </a:xfrm>
          <a:prstGeom prst="rect">
            <a:avLst/>
          </a:prstGeom>
          <a:solidFill>
            <a:srgbClr val="696B6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10A1211-18AF-426C-07D1-AEBBF0A87CAD}"/>
              </a:ext>
            </a:extLst>
          </p:cNvPr>
          <p:cNvGrpSpPr/>
          <p:nvPr/>
        </p:nvGrpSpPr>
        <p:grpSpPr>
          <a:xfrm>
            <a:off x="11054652" y="5666546"/>
            <a:ext cx="45719" cy="895751"/>
            <a:chOff x="-783386" y="1651818"/>
            <a:chExt cx="45719" cy="89575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F2240D2-608B-4898-0BB9-FBC60705D286}"/>
                </a:ext>
              </a:extLst>
            </p:cNvPr>
            <p:cNvSpPr/>
            <p:nvPr/>
          </p:nvSpPr>
          <p:spPr>
            <a:xfrm>
              <a:off x="-783386" y="2097569"/>
              <a:ext cx="45719" cy="45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9F3073C-62C9-C667-3D72-7951A32A968F}"/>
                </a:ext>
              </a:extLst>
            </p:cNvPr>
            <p:cNvSpPr/>
            <p:nvPr/>
          </p:nvSpPr>
          <p:spPr>
            <a:xfrm>
              <a:off x="-783386" y="1651818"/>
              <a:ext cx="45719" cy="450000"/>
            </a:xfrm>
            <a:prstGeom prst="rect">
              <a:avLst/>
            </a:prstGeom>
            <a:solidFill>
              <a:srgbClr val="696B6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26CEE001-9CAE-7B1B-246C-C194260903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23555" y="6303648"/>
            <a:ext cx="2743200" cy="365125"/>
          </a:xfrm>
        </p:spPr>
        <p:txBody>
          <a:bodyPr/>
          <a:lstStyle/>
          <a:p>
            <a:fld id="{505A3AEF-E127-4B09-8B0E-0218CB5010B4}" type="slidenum">
              <a:rPr lang="en-GB" sz="1600" smtClean="0">
                <a:solidFill>
                  <a:schemeClr val="bg1"/>
                </a:solidFill>
                <a:latin typeface="Berlin Sans FB" panose="020E0602020502020306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20</a:t>
            </a:fld>
            <a:endParaRPr lang="en-GB" sz="1600">
              <a:solidFill>
                <a:schemeClr val="bg1"/>
              </a:solidFill>
              <a:latin typeface="Berlin Sans FB" panose="020E0602020502020306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95F1D65-9288-68A7-E9D4-BEA9B924B21C}"/>
              </a:ext>
            </a:extLst>
          </p:cNvPr>
          <p:cNvSpPr txBox="1"/>
          <p:nvPr/>
        </p:nvSpPr>
        <p:spPr>
          <a:xfrm>
            <a:off x="7889695" y="270773"/>
            <a:ext cx="32576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 err="1">
                <a:solidFill>
                  <a:srgbClr val="D82126"/>
                </a:solidFill>
                <a:latin typeface="Berlin Sans FB" panose="020E0602020502020306" pitchFamily="34" charset="0"/>
              </a:rPr>
              <a:t>Simulation</a:t>
            </a:r>
            <a:r>
              <a:rPr lang="it-IT" sz="3200" dirty="0">
                <a:solidFill>
                  <a:srgbClr val="D82126"/>
                </a:solidFill>
                <a:latin typeface="Berlin Sans FB" panose="020E0602020502020306" pitchFamily="34" charset="0"/>
              </a:rPr>
              <a:t> </a:t>
            </a:r>
            <a:r>
              <a:rPr lang="it-IT" sz="3200" dirty="0" err="1">
                <a:solidFill>
                  <a:srgbClr val="D82126"/>
                </a:solidFill>
                <a:latin typeface="Berlin Sans FB" panose="020E0602020502020306" pitchFamily="34" charset="0"/>
              </a:rPr>
              <a:t>Results</a:t>
            </a:r>
            <a:endParaRPr lang="en-GB" sz="3200" dirty="0">
              <a:solidFill>
                <a:srgbClr val="D82126"/>
              </a:solidFill>
              <a:latin typeface="Berlin Sans FB" panose="020E0602020502020306" pitchFamily="34" charset="0"/>
            </a:endParaRP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C98C94D3-D85D-96C9-6CDB-DB54ABF544AF}"/>
              </a:ext>
            </a:extLst>
          </p:cNvPr>
          <p:cNvSpPr txBox="1"/>
          <p:nvPr/>
        </p:nvSpPr>
        <p:spPr>
          <a:xfrm>
            <a:off x="604677" y="915877"/>
            <a:ext cx="401787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Berlin Sans FB" panose="020E0602020502020306" pitchFamily="34" charset="0"/>
              </a:rPr>
              <a:t>Joint positions:</a:t>
            </a: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CDD19495-FFED-8E9E-4EAA-D30DB7165046}"/>
              </a:ext>
            </a:extLst>
          </p:cNvPr>
          <p:cNvSpPr txBox="1"/>
          <p:nvPr/>
        </p:nvSpPr>
        <p:spPr>
          <a:xfrm>
            <a:off x="6605882" y="922771"/>
            <a:ext cx="401787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Berlin Sans FB" panose="020E0602020502020306" pitchFamily="34" charset="0"/>
              </a:rPr>
              <a:t>Error</a:t>
            </a:r>
            <a:r>
              <a:rPr lang="it-IT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Berlin Sans FB" panose="020E0602020502020306" pitchFamily="34" charset="0"/>
              </a:rPr>
              <a:t>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0B8C08F-F289-E285-A342-80B1F90611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054" y="1374838"/>
            <a:ext cx="5282844" cy="473357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4182423-7349-D548-513E-0F1D9675C9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2133" y="1385056"/>
            <a:ext cx="5282843" cy="4715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5237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388F26-978B-1068-DF99-94DAE66FDE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A81D5E6-07F5-7175-927D-EB274CC821EF}"/>
              </a:ext>
            </a:extLst>
          </p:cNvPr>
          <p:cNvSpPr/>
          <p:nvPr/>
        </p:nvSpPr>
        <p:spPr>
          <a:xfrm>
            <a:off x="-1" y="6114422"/>
            <a:ext cx="12192000" cy="743578"/>
          </a:xfrm>
          <a:prstGeom prst="rect">
            <a:avLst/>
          </a:prstGeom>
          <a:solidFill>
            <a:srgbClr val="D821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7A92E84-536C-2D8E-8B09-728C59B58469}"/>
              </a:ext>
            </a:extLst>
          </p:cNvPr>
          <p:cNvSpPr/>
          <p:nvPr/>
        </p:nvSpPr>
        <p:spPr>
          <a:xfrm>
            <a:off x="0" y="-1"/>
            <a:ext cx="157316" cy="894735"/>
          </a:xfrm>
          <a:prstGeom prst="rect">
            <a:avLst/>
          </a:prstGeom>
          <a:solidFill>
            <a:srgbClr val="D821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405A50D-FA66-85F1-786B-B396B3D92FF1}"/>
              </a:ext>
            </a:extLst>
          </p:cNvPr>
          <p:cNvSpPr/>
          <p:nvPr/>
        </p:nvSpPr>
        <p:spPr>
          <a:xfrm>
            <a:off x="-1" y="886771"/>
            <a:ext cx="11520000" cy="36000"/>
          </a:xfrm>
          <a:prstGeom prst="rect">
            <a:avLst/>
          </a:prstGeom>
          <a:solidFill>
            <a:srgbClr val="696B6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E4A3837-3511-6596-2C3A-633ED3FDCF36}"/>
              </a:ext>
            </a:extLst>
          </p:cNvPr>
          <p:cNvGrpSpPr/>
          <p:nvPr/>
        </p:nvGrpSpPr>
        <p:grpSpPr>
          <a:xfrm>
            <a:off x="11054652" y="5666546"/>
            <a:ext cx="45719" cy="895751"/>
            <a:chOff x="-783386" y="1651818"/>
            <a:chExt cx="45719" cy="89575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7D21E61-5347-B7AC-DBDB-759D92AFB1EC}"/>
                </a:ext>
              </a:extLst>
            </p:cNvPr>
            <p:cNvSpPr/>
            <p:nvPr/>
          </p:nvSpPr>
          <p:spPr>
            <a:xfrm>
              <a:off x="-783386" y="2097569"/>
              <a:ext cx="45719" cy="45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FA2B5F7-B1F0-5F78-33A7-D00BC17E8B9D}"/>
                </a:ext>
              </a:extLst>
            </p:cNvPr>
            <p:cNvSpPr/>
            <p:nvPr/>
          </p:nvSpPr>
          <p:spPr>
            <a:xfrm>
              <a:off x="-783386" y="1651818"/>
              <a:ext cx="45719" cy="450000"/>
            </a:xfrm>
            <a:prstGeom prst="rect">
              <a:avLst/>
            </a:prstGeom>
            <a:solidFill>
              <a:srgbClr val="696B6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96BB64B-FD24-4981-D8A5-6FBA8DD3E0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23555" y="6303648"/>
            <a:ext cx="2743200" cy="365125"/>
          </a:xfrm>
        </p:spPr>
        <p:txBody>
          <a:bodyPr/>
          <a:lstStyle/>
          <a:p>
            <a:fld id="{505A3AEF-E127-4B09-8B0E-0218CB5010B4}" type="slidenum">
              <a:rPr lang="en-GB" sz="1600" smtClean="0">
                <a:solidFill>
                  <a:schemeClr val="bg1"/>
                </a:solidFill>
                <a:latin typeface="Berlin Sans FB" panose="020E0602020502020306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21</a:t>
            </a:fld>
            <a:endParaRPr lang="en-GB" sz="1600">
              <a:solidFill>
                <a:schemeClr val="bg1"/>
              </a:solidFill>
              <a:latin typeface="Berlin Sans FB" panose="020E0602020502020306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33F349D-C3D7-C6E4-2754-51C49F310CC1}"/>
              </a:ext>
            </a:extLst>
          </p:cNvPr>
          <p:cNvSpPr txBox="1"/>
          <p:nvPr/>
        </p:nvSpPr>
        <p:spPr>
          <a:xfrm>
            <a:off x="9023555" y="294844"/>
            <a:ext cx="20954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>
                <a:solidFill>
                  <a:srgbClr val="D82126"/>
                </a:solidFill>
                <a:latin typeface="Berlin Sans FB" panose="020E0602020502020306" pitchFamily="34" charset="0"/>
              </a:rPr>
              <a:t>Conclusions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C097DE5C-7EBF-C615-7553-C9CC5C083A26}"/>
              </a:ext>
            </a:extLst>
          </p:cNvPr>
          <p:cNvSpPr txBox="1"/>
          <p:nvPr/>
        </p:nvSpPr>
        <p:spPr>
          <a:xfrm>
            <a:off x="508437" y="1326229"/>
            <a:ext cx="11011562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From the simulation results, we can conclude that the robot model behaves consistently with the real physical system.  Gravity compensation is accurately achieved, and the </a:t>
            </a:r>
            <a:r>
              <a:rPr lang="en-GB" sz="2000" dirty="0"/>
              <a:t>use of PID controllers for the first three joints and PI controllers for the last three joints </a:t>
            </a:r>
            <a:r>
              <a:rPr lang="en-US" sz="2000" dirty="0"/>
              <a:t>demonstrates performance close to the expected behavior.</a:t>
            </a:r>
          </a:p>
          <a:p>
            <a:endParaRPr lang="en-GB" sz="2000" dirty="0"/>
          </a:p>
          <a:p>
            <a:r>
              <a:rPr lang="en-GB" sz="2000" dirty="0"/>
              <a:t>For more comprehensive model validation, it would be beneficial to compare these simulation results with experimental data obtained from a real UR5 robot.</a:t>
            </a:r>
          </a:p>
          <a:p>
            <a:endParaRPr lang="en-GB" sz="2000" dirty="0"/>
          </a:p>
          <a:p>
            <a:r>
              <a:rPr lang="en-GB" sz="2000" dirty="0"/>
              <a:t>Overall, this model provides a reliable and effective approximation for control design and simulation purposes, offering improved steady-state performance and robustness, and laying a solid foundation for further development and testing</a:t>
            </a:r>
            <a:r>
              <a:rPr lang="en-US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43378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FD3FD3-798B-8A2B-CEC1-22FC071236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150029F-4879-BDBB-5F7C-A05932DA9DF6}"/>
              </a:ext>
            </a:extLst>
          </p:cNvPr>
          <p:cNvSpPr/>
          <p:nvPr/>
        </p:nvSpPr>
        <p:spPr>
          <a:xfrm>
            <a:off x="-1" y="6114422"/>
            <a:ext cx="12192000" cy="743578"/>
          </a:xfrm>
          <a:prstGeom prst="rect">
            <a:avLst/>
          </a:prstGeom>
          <a:solidFill>
            <a:srgbClr val="D821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F3B4573-097E-9CFB-6FFA-0F00A05054CB}"/>
              </a:ext>
            </a:extLst>
          </p:cNvPr>
          <p:cNvSpPr/>
          <p:nvPr/>
        </p:nvSpPr>
        <p:spPr>
          <a:xfrm>
            <a:off x="0" y="-1"/>
            <a:ext cx="157316" cy="894735"/>
          </a:xfrm>
          <a:prstGeom prst="rect">
            <a:avLst/>
          </a:prstGeom>
          <a:solidFill>
            <a:srgbClr val="D821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EF952E-3FEA-B67C-3697-61B113C69C43}"/>
              </a:ext>
            </a:extLst>
          </p:cNvPr>
          <p:cNvSpPr/>
          <p:nvPr/>
        </p:nvSpPr>
        <p:spPr>
          <a:xfrm>
            <a:off x="-1" y="886771"/>
            <a:ext cx="11520000" cy="36000"/>
          </a:xfrm>
          <a:prstGeom prst="rect">
            <a:avLst/>
          </a:prstGeom>
          <a:solidFill>
            <a:srgbClr val="696B6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F81FDE9-D632-CB06-8216-CB25B012F337}"/>
              </a:ext>
            </a:extLst>
          </p:cNvPr>
          <p:cNvGrpSpPr/>
          <p:nvPr/>
        </p:nvGrpSpPr>
        <p:grpSpPr>
          <a:xfrm>
            <a:off x="11054652" y="5666546"/>
            <a:ext cx="45719" cy="895751"/>
            <a:chOff x="-783386" y="1651818"/>
            <a:chExt cx="45719" cy="89575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E655D0D-38B3-9423-BC9D-57F4326A7BFE}"/>
                </a:ext>
              </a:extLst>
            </p:cNvPr>
            <p:cNvSpPr/>
            <p:nvPr/>
          </p:nvSpPr>
          <p:spPr>
            <a:xfrm>
              <a:off x="-783386" y="2097569"/>
              <a:ext cx="45719" cy="45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6EFC4C9-333A-60A3-A996-3B15E73574B3}"/>
                </a:ext>
              </a:extLst>
            </p:cNvPr>
            <p:cNvSpPr/>
            <p:nvPr/>
          </p:nvSpPr>
          <p:spPr>
            <a:xfrm>
              <a:off x="-783386" y="1651818"/>
              <a:ext cx="45719" cy="450000"/>
            </a:xfrm>
            <a:prstGeom prst="rect">
              <a:avLst/>
            </a:prstGeom>
            <a:solidFill>
              <a:srgbClr val="696B6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7C848F41-F3F4-E063-1945-EAF7372D1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23555" y="6303648"/>
            <a:ext cx="2743200" cy="365125"/>
          </a:xfrm>
        </p:spPr>
        <p:txBody>
          <a:bodyPr/>
          <a:lstStyle/>
          <a:p>
            <a:fld id="{505A3AEF-E127-4B09-8B0E-0218CB5010B4}" type="slidenum">
              <a:rPr lang="en-GB" sz="1600" smtClean="0">
                <a:solidFill>
                  <a:schemeClr val="bg1"/>
                </a:solidFill>
                <a:latin typeface="Berlin Sans FB" panose="020E0602020502020306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22</a:t>
            </a:fld>
            <a:endParaRPr lang="en-GB" sz="1600">
              <a:solidFill>
                <a:schemeClr val="bg1"/>
              </a:solidFill>
              <a:latin typeface="Berlin Sans FB" panose="020E0602020502020306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60C67E3-EB0D-9A16-1F12-F7A4F2F1BE4B}"/>
              </a:ext>
            </a:extLst>
          </p:cNvPr>
          <p:cNvSpPr txBox="1"/>
          <p:nvPr/>
        </p:nvSpPr>
        <p:spPr>
          <a:xfrm>
            <a:off x="8763700" y="294844"/>
            <a:ext cx="23583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solidFill>
                  <a:srgbClr val="D82126"/>
                </a:solidFill>
                <a:latin typeface="Berlin Sans FB" panose="020E0602020502020306" pitchFamily="34" charset="0"/>
              </a:rPr>
              <a:t>Bibliography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34878447-F39F-4018-8D3B-E1289539190F}"/>
              </a:ext>
            </a:extLst>
          </p:cNvPr>
          <p:cNvSpPr txBox="1"/>
          <p:nvPr/>
        </p:nvSpPr>
        <p:spPr>
          <a:xfrm>
            <a:off x="508437" y="1368522"/>
            <a:ext cx="11011562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err="1"/>
              <a:t>Macchelli</a:t>
            </a:r>
            <a:r>
              <a:rPr lang="en-US" sz="2000"/>
              <a:t>, A. (n.d.). </a:t>
            </a:r>
            <a:r>
              <a:rPr lang="en-US" sz="2000" i="1"/>
              <a:t>Modelling and Simulation of Mechatronic Systems M</a:t>
            </a:r>
            <a:r>
              <a:rPr lang="en-US" sz="2000"/>
              <a:t> [Slide]. Department of Electrical, Electronic, and Information Engineering (DEI), University of Bologna. </a:t>
            </a:r>
            <a:r>
              <a:rPr lang="en-US" sz="2000" err="1"/>
              <a:t>Disponibile</a:t>
            </a:r>
            <a:r>
              <a:rPr lang="en-US" sz="2000"/>
              <a:t> </a:t>
            </a:r>
            <a:r>
              <a:rPr lang="en-US" sz="2000" err="1"/>
              <a:t>su</a:t>
            </a:r>
            <a:r>
              <a:rPr lang="en-US" sz="2000"/>
              <a:t>: </a:t>
            </a:r>
            <a:r>
              <a:rPr lang="en-US" sz="2000">
                <a:hlinkClick r:id="rId2"/>
              </a:rPr>
              <a:t>http://www.unibo.it</a:t>
            </a:r>
            <a:r>
              <a:rPr lang="en-US" sz="2000"/>
              <a:t>, Email: </a:t>
            </a:r>
            <a:r>
              <a:rPr lang="en-US" sz="2000">
                <a:hlinkClick r:id="rId3"/>
              </a:rPr>
              <a:t>alessandro.macchelli@unibo.it</a:t>
            </a:r>
            <a:endParaRPr lang="en-US" sz="2000"/>
          </a:p>
          <a:p>
            <a:endParaRPr lang="en-US" sz="20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/>
              <a:t>Melchiorri, C. (</a:t>
            </a:r>
            <a:r>
              <a:rPr lang="it-IT" sz="2000" err="1"/>
              <a:t>n.d.</a:t>
            </a:r>
            <a:r>
              <a:rPr lang="it-IT" sz="2000"/>
              <a:t>). </a:t>
            </a:r>
            <a:r>
              <a:rPr lang="it-IT" sz="2000" i="1"/>
              <a:t>Industrial </a:t>
            </a:r>
            <a:r>
              <a:rPr lang="it-IT" sz="2000" i="1" err="1"/>
              <a:t>Robotics</a:t>
            </a:r>
            <a:r>
              <a:rPr lang="it-IT" sz="2000"/>
              <a:t> [Slide]. Dipartimento di Ingegneria dell’Energia Elettrica e dell’Informazione (DEI), Università di Bologna. Disponibile su: </a:t>
            </a:r>
            <a:r>
              <a:rPr lang="it-IT" sz="2000">
                <a:hlinkClick r:id="rId2"/>
              </a:rPr>
              <a:t>http://www.unibo.it</a:t>
            </a:r>
            <a:r>
              <a:rPr lang="it-IT" sz="2000"/>
              <a:t>, Email: </a:t>
            </a:r>
            <a:r>
              <a:rPr lang="it-IT" sz="2000">
                <a:hlinkClick r:id="rId4"/>
              </a:rPr>
              <a:t>claudio.melchiorri@unibo.it</a:t>
            </a:r>
            <a:endParaRPr lang="it-IT" sz="200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37179359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988756-3A2F-CD35-82A8-69A6037D58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43ED6F3-387E-9F01-4742-DD4ABF66DFC4}"/>
              </a:ext>
            </a:extLst>
          </p:cNvPr>
          <p:cNvSpPr/>
          <p:nvPr/>
        </p:nvSpPr>
        <p:spPr>
          <a:xfrm>
            <a:off x="-1" y="6114422"/>
            <a:ext cx="12192000" cy="743578"/>
          </a:xfrm>
          <a:prstGeom prst="rect">
            <a:avLst/>
          </a:prstGeom>
          <a:solidFill>
            <a:srgbClr val="D821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0EA6729-046F-44AD-87E8-8A225A2ED461}"/>
              </a:ext>
            </a:extLst>
          </p:cNvPr>
          <p:cNvSpPr/>
          <p:nvPr/>
        </p:nvSpPr>
        <p:spPr>
          <a:xfrm>
            <a:off x="0" y="-1"/>
            <a:ext cx="157316" cy="894735"/>
          </a:xfrm>
          <a:prstGeom prst="rect">
            <a:avLst/>
          </a:prstGeom>
          <a:solidFill>
            <a:srgbClr val="D821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4FC848D-2AFD-EAA7-EC0B-6439AA33EA2F}"/>
              </a:ext>
            </a:extLst>
          </p:cNvPr>
          <p:cNvSpPr/>
          <p:nvPr/>
        </p:nvSpPr>
        <p:spPr>
          <a:xfrm>
            <a:off x="-1" y="886771"/>
            <a:ext cx="11520000" cy="36000"/>
          </a:xfrm>
          <a:prstGeom prst="rect">
            <a:avLst/>
          </a:prstGeom>
          <a:solidFill>
            <a:srgbClr val="696B6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10B5F50-DAB1-1F4F-5820-9365B0FAD0EE}"/>
              </a:ext>
            </a:extLst>
          </p:cNvPr>
          <p:cNvGrpSpPr/>
          <p:nvPr/>
        </p:nvGrpSpPr>
        <p:grpSpPr>
          <a:xfrm>
            <a:off x="11054652" y="5666546"/>
            <a:ext cx="45719" cy="895751"/>
            <a:chOff x="-783386" y="1651818"/>
            <a:chExt cx="45719" cy="89575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1758AB3-6536-AE23-EE62-AC243F2C546F}"/>
                </a:ext>
              </a:extLst>
            </p:cNvPr>
            <p:cNvSpPr/>
            <p:nvPr/>
          </p:nvSpPr>
          <p:spPr>
            <a:xfrm>
              <a:off x="-783386" y="2097569"/>
              <a:ext cx="45719" cy="45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135CCC2-2463-CD13-44CA-5AF9356CC3BC}"/>
                </a:ext>
              </a:extLst>
            </p:cNvPr>
            <p:cNvSpPr/>
            <p:nvPr/>
          </p:nvSpPr>
          <p:spPr>
            <a:xfrm>
              <a:off x="-783386" y="1651818"/>
              <a:ext cx="45719" cy="450000"/>
            </a:xfrm>
            <a:prstGeom prst="rect">
              <a:avLst/>
            </a:prstGeom>
            <a:solidFill>
              <a:srgbClr val="696B6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7CE3190B-EB03-4F15-D533-387E856D7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23555" y="6303648"/>
            <a:ext cx="2743200" cy="365125"/>
          </a:xfrm>
        </p:spPr>
        <p:txBody>
          <a:bodyPr/>
          <a:lstStyle/>
          <a:p>
            <a:fld id="{505A3AEF-E127-4B09-8B0E-0218CB5010B4}" type="slidenum">
              <a:rPr lang="en-GB" sz="1600" smtClean="0">
                <a:solidFill>
                  <a:schemeClr val="bg1"/>
                </a:solidFill>
                <a:latin typeface="Berlin Sans FB" panose="020E0602020502020306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fld>
            <a:endParaRPr lang="en-GB" sz="1600">
              <a:solidFill>
                <a:schemeClr val="bg1"/>
              </a:solidFill>
              <a:latin typeface="Berlin Sans FB" panose="020E0602020502020306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87A581-3984-9E41-5AB7-CD03D9C523C0}"/>
              </a:ext>
            </a:extLst>
          </p:cNvPr>
          <p:cNvSpPr txBox="1"/>
          <p:nvPr/>
        </p:nvSpPr>
        <p:spPr>
          <a:xfrm>
            <a:off x="7171022" y="295703"/>
            <a:ext cx="42498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200">
                <a:solidFill>
                  <a:srgbClr val="D82126"/>
                </a:solidFill>
                <a:latin typeface="Berlin Sans FB" panose="020E0602020502020306" pitchFamily="34" charset="0"/>
              </a:rPr>
              <a:t>UR5 Robot </a:t>
            </a:r>
            <a:r>
              <a:rPr lang="it-IT" sz="3200" err="1">
                <a:solidFill>
                  <a:srgbClr val="D82126"/>
                </a:solidFill>
                <a:latin typeface="Berlin Sans FB" panose="020E0602020502020306" pitchFamily="34" charset="0"/>
              </a:rPr>
              <a:t>Manipulator</a:t>
            </a:r>
            <a:endParaRPr lang="en-GB" sz="3200">
              <a:solidFill>
                <a:srgbClr val="D82126"/>
              </a:solidFill>
              <a:latin typeface="Berlin Sans FB" panose="020E0602020502020306" pitchFamily="34" charset="0"/>
            </a:endParaRPr>
          </a:p>
        </p:txBody>
      </p:sp>
      <p:sp>
        <p:nvSpPr>
          <p:cNvPr id="4" name="TextBox 15">
            <a:extLst>
              <a:ext uri="{FF2B5EF4-FFF2-40B4-BE49-F238E27FC236}">
                <a16:creationId xmlns:a16="http://schemas.microsoft.com/office/drawing/2014/main" id="{2EE8EBC2-BCA5-8FCA-D65F-D16272B73B1E}"/>
              </a:ext>
            </a:extLst>
          </p:cNvPr>
          <p:cNvSpPr txBox="1"/>
          <p:nvPr/>
        </p:nvSpPr>
        <p:spPr>
          <a:xfrm>
            <a:off x="430987" y="1134435"/>
            <a:ext cx="778398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2000" dirty="0">
                <a:latin typeface="Bierstadt" panose="020B0004020202020204" pitchFamily="34" charset="0"/>
              </a:rPr>
              <a:t>The UR5 </a:t>
            </a:r>
            <a:r>
              <a:rPr lang="it-IT" sz="2000" dirty="0" err="1">
                <a:latin typeface="Bierstadt" panose="020B0004020202020204" pitchFamily="34" charset="0"/>
              </a:rPr>
              <a:t>is</a:t>
            </a:r>
            <a:r>
              <a:rPr lang="it-IT" sz="2000" dirty="0">
                <a:latin typeface="Bierstadt" panose="020B0004020202020204" pitchFamily="34" charset="0"/>
              </a:rPr>
              <a:t> a </a:t>
            </a:r>
            <a:r>
              <a:rPr lang="it-IT" sz="2000" dirty="0" err="1">
                <a:latin typeface="Bierstadt" panose="020B0004020202020204" pitchFamily="34" charset="0"/>
              </a:rPr>
              <a:t>robotic</a:t>
            </a:r>
            <a:r>
              <a:rPr lang="it-IT" sz="2000" dirty="0">
                <a:latin typeface="Bierstadt" panose="020B0004020202020204" pitchFamily="34" charset="0"/>
              </a:rPr>
              <a:t> arm </a:t>
            </a:r>
            <a:r>
              <a:rPr lang="it-IT" sz="2000" dirty="0" err="1">
                <a:latin typeface="Bierstadt" panose="020B0004020202020204" pitchFamily="34" charset="0"/>
              </a:rPr>
              <a:t>manipulator</a:t>
            </a:r>
            <a:r>
              <a:rPr lang="it-IT" sz="2000" dirty="0">
                <a:latin typeface="Bierstadt" panose="020B0004020202020204" pitchFamily="34" charset="0"/>
              </a:rPr>
              <a:t> with 6-dof. </a:t>
            </a:r>
          </a:p>
          <a:p>
            <a:pPr algn="just"/>
            <a:endParaRPr lang="it-IT" sz="2000" dirty="0">
              <a:latin typeface="Bierstadt" panose="020B0004020202020204" pitchFamily="34" charset="0"/>
            </a:endParaRPr>
          </a:p>
          <a:p>
            <a:pPr algn="just"/>
            <a:r>
              <a:rPr lang="it-IT" sz="2000" dirty="0">
                <a:latin typeface="Bierstadt" panose="020B0004020202020204" pitchFamily="34" charset="0"/>
              </a:rPr>
              <a:t>The hardware parts </a:t>
            </a:r>
            <a:r>
              <a:rPr lang="it-IT" sz="2000" dirty="0" err="1">
                <a:latin typeface="Bierstadt" panose="020B0004020202020204" pitchFamily="34" charset="0"/>
              </a:rPr>
              <a:t>that</a:t>
            </a:r>
            <a:r>
              <a:rPr lang="it-IT" sz="2000" dirty="0">
                <a:latin typeface="Bierstadt" panose="020B0004020202020204" pitchFamily="34" charset="0"/>
              </a:rPr>
              <a:t> </a:t>
            </a:r>
            <a:r>
              <a:rPr lang="it-IT" sz="2000" dirty="0" err="1">
                <a:latin typeface="Bierstadt" panose="020B0004020202020204" pitchFamily="34" charset="0"/>
              </a:rPr>
              <a:t>have</a:t>
            </a:r>
            <a:r>
              <a:rPr lang="it-IT" sz="2000" dirty="0">
                <a:latin typeface="Bierstadt" panose="020B0004020202020204" pitchFamily="34" charset="0"/>
              </a:rPr>
              <a:t> </a:t>
            </a:r>
            <a:r>
              <a:rPr lang="it-IT" sz="2000" dirty="0" err="1">
                <a:latin typeface="Bierstadt" panose="020B0004020202020204" pitchFamily="34" charset="0"/>
              </a:rPr>
              <a:t>been</a:t>
            </a:r>
            <a:r>
              <a:rPr lang="it-IT" sz="2000" dirty="0">
                <a:latin typeface="Bierstadt" panose="020B0004020202020204" pitchFamily="34" charset="0"/>
              </a:rPr>
              <a:t> </a:t>
            </a:r>
            <a:r>
              <a:rPr lang="it-IT" sz="2000" dirty="0" err="1">
                <a:latin typeface="Bierstadt" panose="020B0004020202020204" pitchFamily="34" charset="0"/>
              </a:rPr>
              <a:t>modelled</a:t>
            </a:r>
            <a:r>
              <a:rPr lang="it-IT" sz="2000" dirty="0">
                <a:latin typeface="Bierstadt" panose="020B0004020202020204" pitchFamily="34" charset="0"/>
              </a:rPr>
              <a:t> are:</a:t>
            </a:r>
          </a:p>
          <a:p>
            <a:pPr marL="342900" indent="-342900" algn="just">
              <a:buFontTx/>
              <a:buChar char="-"/>
            </a:pPr>
            <a:r>
              <a:rPr lang="it-IT" sz="2000" dirty="0">
                <a:latin typeface="Bierstadt" panose="020B0004020202020204" pitchFamily="34" charset="0"/>
              </a:rPr>
              <a:t>The HFUS-20 </a:t>
            </a:r>
            <a:r>
              <a:rPr lang="it-IT" sz="2000" dirty="0" err="1">
                <a:latin typeface="Bierstadt" panose="020B0004020202020204" pitchFamily="34" charset="0"/>
              </a:rPr>
              <a:t>version</a:t>
            </a:r>
            <a:r>
              <a:rPr lang="it-IT" sz="2000" dirty="0">
                <a:latin typeface="Bierstadt" panose="020B0004020202020204" pitchFamily="34" charset="0"/>
              </a:rPr>
              <a:t> 2SH for the first </a:t>
            </a:r>
            <a:r>
              <a:rPr lang="it-IT" sz="2000" dirty="0" err="1">
                <a:latin typeface="Bierstadt" panose="020B0004020202020204" pitchFamily="34" charset="0"/>
              </a:rPr>
              <a:t>three</a:t>
            </a:r>
            <a:r>
              <a:rPr lang="it-IT" sz="2000" dirty="0">
                <a:latin typeface="Bierstadt" panose="020B0004020202020204" pitchFamily="34" charset="0"/>
              </a:rPr>
              <a:t> joints</a:t>
            </a:r>
          </a:p>
          <a:p>
            <a:pPr marL="342900" indent="-342900" algn="just">
              <a:buFontTx/>
              <a:buChar char="-"/>
            </a:pPr>
            <a:r>
              <a:rPr lang="it-IT" sz="2000" dirty="0">
                <a:latin typeface="Bierstadt" panose="020B0004020202020204" pitchFamily="34" charset="0"/>
              </a:rPr>
              <a:t>The HFUS-14 </a:t>
            </a:r>
            <a:r>
              <a:rPr lang="it-IT" sz="2000" dirty="0" err="1">
                <a:latin typeface="Bierstadt" panose="020B0004020202020204" pitchFamily="34" charset="0"/>
              </a:rPr>
              <a:t>version</a:t>
            </a:r>
            <a:r>
              <a:rPr lang="it-IT" sz="2000" dirty="0">
                <a:latin typeface="Bierstadt" panose="020B0004020202020204" pitchFamily="34" charset="0"/>
              </a:rPr>
              <a:t> 2SH for the last </a:t>
            </a:r>
            <a:r>
              <a:rPr lang="it-IT" sz="2000" dirty="0" err="1">
                <a:latin typeface="Bierstadt" panose="020B0004020202020204" pitchFamily="34" charset="0"/>
              </a:rPr>
              <a:t>three</a:t>
            </a:r>
            <a:r>
              <a:rPr lang="it-IT" sz="2000" dirty="0">
                <a:latin typeface="Bierstadt" panose="020B0004020202020204" pitchFamily="34" charset="0"/>
              </a:rPr>
              <a:t> joints</a:t>
            </a:r>
          </a:p>
          <a:p>
            <a:pPr marL="342900" indent="-342900" algn="just">
              <a:buFontTx/>
              <a:buChar char="-"/>
            </a:pPr>
            <a:r>
              <a:rPr lang="it-IT" sz="2000" dirty="0">
                <a:latin typeface="Bierstadt" panose="020B0004020202020204" pitchFamily="34" charset="0"/>
              </a:rPr>
              <a:t>The </a:t>
            </a:r>
            <a:r>
              <a:rPr lang="it-IT" sz="2000" dirty="0" err="1">
                <a:latin typeface="Bierstadt" panose="020B0004020202020204" pitchFamily="34" charset="0"/>
              </a:rPr>
              <a:t>manipulator</a:t>
            </a:r>
            <a:r>
              <a:rPr lang="it-IT" sz="2000" dirty="0">
                <a:latin typeface="Bierstadt" panose="020B0004020202020204" pitchFamily="34" charset="0"/>
              </a:rPr>
              <a:t> dynamics, </a:t>
            </a:r>
            <a:r>
              <a:rPr lang="it-IT" sz="2000" dirty="0" err="1">
                <a:latin typeface="Bierstadt" panose="020B0004020202020204" pitchFamily="34" charset="0"/>
              </a:rPr>
              <a:t>composed</a:t>
            </a:r>
            <a:r>
              <a:rPr lang="it-IT" sz="2000" dirty="0">
                <a:latin typeface="Bierstadt" panose="020B0004020202020204" pitchFamily="34" charset="0"/>
              </a:rPr>
              <a:t> of 6 links and 6 joints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77477AB-7F57-3E95-4086-61ACFF3D74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9316" y="1024224"/>
            <a:ext cx="2420096" cy="4600029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4F98E145-BBF7-608A-9D11-79DC3BE618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4186" y="4208421"/>
            <a:ext cx="2779754" cy="1669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9746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553B68-0A02-7B92-21F0-B4191A3B99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49374DA-45AD-7950-4EA6-1DAA48B54C05}"/>
              </a:ext>
            </a:extLst>
          </p:cNvPr>
          <p:cNvSpPr/>
          <p:nvPr/>
        </p:nvSpPr>
        <p:spPr>
          <a:xfrm>
            <a:off x="-1" y="6114422"/>
            <a:ext cx="12192000" cy="743578"/>
          </a:xfrm>
          <a:prstGeom prst="rect">
            <a:avLst/>
          </a:prstGeom>
          <a:solidFill>
            <a:srgbClr val="D821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12608D4-7D92-00FF-4970-3A0074B3716B}"/>
              </a:ext>
            </a:extLst>
          </p:cNvPr>
          <p:cNvSpPr/>
          <p:nvPr/>
        </p:nvSpPr>
        <p:spPr>
          <a:xfrm>
            <a:off x="0" y="-1"/>
            <a:ext cx="157316" cy="894735"/>
          </a:xfrm>
          <a:prstGeom prst="rect">
            <a:avLst/>
          </a:prstGeom>
          <a:solidFill>
            <a:srgbClr val="D821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20D7541-C228-9579-95B5-217C5DA8576B}"/>
              </a:ext>
            </a:extLst>
          </p:cNvPr>
          <p:cNvSpPr/>
          <p:nvPr/>
        </p:nvSpPr>
        <p:spPr>
          <a:xfrm>
            <a:off x="-1" y="886771"/>
            <a:ext cx="11520000" cy="36000"/>
          </a:xfrm>
          <a:prstGeom prst="rect">
            <a:avLst/>
          </a:prstGeom>
          <a:solidFill>
            <a:srgbClr val="696B6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CC9B0B8-E0D8-C5A0-250D-4BDCAD80A77F}"/>
              </a:ext>
            </a:extLst>
          </p:cNvPr>
          <p:cNvGrpSpPr/>
          <p:nvPr/>
        </p:nvGrpSpPr>
        <p:grpSpPr>
          <a:xfrm>
            <a:off x="11054652" y="5666546"/>
            <a:ext cx="45719" cy="895751"/>
            <a:chOff x="-783386" y="1651818"/>
            <a:chExt cx="45719" cy="89575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A01F7A1-5CF3-C901-68AA-1EEF70DF1F1E}"/>
                </a:ext>
              </a:extLst>
            </p:cNvPr>
            <p:cNvSpPr/>
            <p:nvPr/>
          </p:nvSpPr>
          <p:spPr>
            <a:xfrm>
              <a:off x="-783386" y="2097569"/>
              <a:ext cx="45719" cy="45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34C00E5-A2D9-FB35-008F-16C982EE3599}"/>
                </a:ext>
              </a:extLst>
            </p:cNvPr>
            <p:cNvSpPr/>
            <p:nvPr/>
          </p:nvSpPr>
          <p:spPr>
            <a:xfrm>
              <a:off x="-783386" y="1651818"/>
              <a:ext cx="45719" cy="450000"/>
            </a:xfrm>
            <a:prstGeom prst="rect">
              <a:avLst/>
            </a:prstGeom>
            <a:solidFill>
              <a:srgbClr val="696B6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0417785D-7E94-6D8D-9BA1-20974E68C4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23555" y="6303648"/>
            <a:ext cx="2743200" cy="365125"/>
          </a:xfrm>
        </p:spPr>
        <p:txBody>
          <a:bodyPr/>
          <a:lstStyle/>
          <a:p>
            <a:fld id="{505A3AEF-E127-4B09-8B0E-0218CB5010B4}" type="slidenum">
              <a:rPr lang="en-GB" sz="1600" smtClean="0">
                <a:solidFill>
                  <a:schemeClr val="bg1"/>
                </a:solidFill>
                <a:latin typeface="Berlin Sans FB" panose="020E0602020502020306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fld>
            <a:endParaRPr lang="en-GB" sz="1600">
              <a:solidFill>
                <a:schemeClr val="bg1"/>
              </a:solidFill>
              <a:latin typeface="Berlin Sans FB" panose="020E0602020502020306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95A069C-80FD-5A07-14D0-47E386FA40B0}"/>
              </a:ext>
            </a:extLst>
          </p:cNvPr>
          <p:cNvSpPr txBox="1"/>
          <p:nvPr/>
        </p:nvSpPr>
        <p:spPr>
          <a:xfrm>
            <a:off x="7753908" y="280849"/>
            <a:ext cx="38908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err="1">
                <a:solidFill>
                  <a:srgbClr val="D82126"/>
                </a:solidFill>
                <a:latin typeface="Berlin Sans FB" panose="020E0602020502020306" pitchFamily="34" charset="0"/>
              </a:rPr>
              <a:t>Denavit</a:t>
            </a:r>
            <a:r>
              <a:rPr lang="en-GB" sz="3200">
                <a:solidFill>
                  <a:srgbClr val="D82126"/>
                </a:solidFill>
                <a:latin typeface="Berlin Sans FB" panose="020E0602020502020306" pitchFamily="34" charset="0"/>
              </a:rPr>
              <a:t> - </a:t>
            </a:r>
            <a:r>
              <a:rPr lang="en-GB" sz="3200" err="1">
                <a:solidFill>
                  <a:srgbClr val="D82126"/>
                </a:solidFill>
                <a:latin typeface="Berlin Sans FB" panose="020E0602020502020306" pitchFamily="34" charset="0"/>
              </a:rPr>
              <a:t>Hartenberg</a:t>
            </a:r>
            <a:endParaRPr lang="en-GB" sz="3200">
              <a:solidFill>
                <a:srgbClr val="D82126"/>
              </a:solidFill>
              <a:latin typeface="Berlin Sans FB" panose="020E0602020502020306" pitchFamily="34" charset="0"/>
            </a:endParaRPr>
          </a:p>
        </p:txBody>
      </p:sp>
      <p:sp>
        <p:nvSpPr>
          <p:cNvPr id="4" name="TextBox 15">
            <a:extLst>
              <a:ext uri="{FF2B5EF4-FFF2-40B4-BE49-F238E27FC236}">
                <a16:creationId xmlns:a16="http://schemas.microsoft.com/office/drawing/2014/main" id="{6081A6BB-2AAD-E3EA-ED64-51B7DDBDF2F3}"/>
              </a:ext>
            </a:extLst>
          </p:cNvPr>
          <p:cNvSpPr txBox="1"/>
          <p:nvPr/>
        </p:nvSpPr>
        <p:spPr>
          <a:xfrm>
            <a:off x="255423" y="1071772"/>
            <a:ext cx="776203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2000">
                <a:latin typeface="Bierstadt" panose="020B0004020202020204" pitchFamily="34" charset="0"/>
              </a:rPr>
              <a:t>Inside the model, in </a:t>
            </a:r>
            <a:r>
              <a:rPr lang="it-IT" sz="2000" err="1">
                <a:latin typeface="Bierstadt" panose="020B0004020202020204" pitchFamily="34" charset="0"/>
              </a:rPr>
              <a:t>order</a:t>
            </a:r>
            <a:r>
              <a:rPr lang="it-IT" sz="2000">
                <a:latin typeface="Bierstadt" panose="020B0004020202020204" pitchFamily="34" charset="0"/>
              </a:rPr>
              <a:t> to </a:t>
            </a:r>
            <a:r>
              <a:rPr lang="it-IT" sz="2000" err="1">
                <a:latin typeface="Bierstadt" panose="020B0004020202020204" pitchFamily="34" charset="0"/>
              </a:rPr>
              <a:t>change</a:t>
            </a:r>
            <a:r>
              <a:rPr lang="it-IT" sz="2000">
                <a:latin typeface="Bierstadt" panose="020B0004020202020204" pitchFamily="34" charset="0"/>
              </a:rPr>
              <a:t> </a:t>
            </a:r>
            <a:r>
              <a:rPr lang="it-IT" sz="2000" err="1">
                <a:latin typeface="Bierstadt" panose="020B0004020202020204" pitchFamily="34" charset="0"/>
              </a:rPr>
              <a:t>properly</a:t>
            </a:r>
            <a:r>
              <a:rPr lang="it-IT" sz="2000">
                <a:latin typeface="Bierstadt" panose="020B0004020202020204" pitchFamily="34" charset="0"/>
              </a:rPr>
              <a:t> the </a:t>
            </a:r>
            <a:r>
              <a:rPr lang="it-IT" sz="2000" err="1">
                <a:latin typeface="Bierstadt" panose="020B0004020202020204" pitchFamily="34" charset="0"/>
              </a:rPr>
              <a:t>reference</a:t>
            </a:r>
            <a:r>
              <a:rPr lang="it-IT" sz="2000">
                <a:latin typeface="Bierstadt" panose="020B0004020202020204" pitchFamily="34" charset="0"/>
              </a:rPr>
              <a:t> frame </a:t>
            </a:r>
            <a:r>
              <a:rPr lang="it-IT" sz="2000" err="1">
                <a:latin typeface="Bierstadt" panose="020B0004020202020204" pitchFamily="34" charset="0"/>
              </a:rPr>
              <a:t>when</a:t>
            </a:r>
            <a:r>
              <a:rPr lang="it-IT" sz="2000">
                <a:latin typeface="Bierstadt" panose="020B0004020202020204" pitchFamily="34" charset="0"/>
              </a:rPr>
              <a:t> </a:t>
            </a:r>
            <a:r>
              <a:rPr lang="it-IT" sz="2000" err="1">
                <a:latin typeface="Bierstadt" panose="020B0004020202020204" pitchFamily="34" charset="0"/>
              </a:rPr>
              <a:t>we</a:t>
            </a:r>
            <a:r>
              <a:rPr lang="it-IT" sz="2000">
                <a:latin typeface="Bierstadt" panose="020B0004020202020204" pitchFamily="34" charset="0"/>
              </a:rPr>
              <a:t> compute the </a:t>
            </a:r>
            <a:r>
              <a:rPr lang="it-IT" sz="2000" err="1">
                <a:latin typeface="Bierstadt" panose="020B0004020202020204" pitchFamily="34" charset="0"/>
              </a:rPr>
              <a:t>vectors</a:t>
            </a:r>
            <a:r>
              <a:rPr lang="it-IT" sz="2000">
                <a:latin typeface="Bierstadt" panose="020B0004020202020204" pitchFamily="34" charset="0"/>
              </a:rPr>
              <a:t> </a:t>
            </a:r>
            <a:r>
              <a:rPr lang="it-IT" sz="2000" err="1">
                <a:latin typeface="Bierstadt" panose="020B0004020202020204" pitchFamily="34" charset="0"/>
              </a:rPr>
              <a:t>need</a:t>
            </a:r>
            <a:r>
              <a:rPr lang="it-IT" sz="2000">
                <a:latin typeface="Bierstadt" panose="020B0004020202020204" pitchFamily="34" charset="0"/>
              </a:rPr>
              <a:t> to be </a:t>
            </a:r>
            <a:r>
              <a:rPr lang="it-IT" sz="2000" err="1">
                <a:latin typeface="Bierstadt" panose="020B0004020202020204" pitchFamily="34" charset="0"/>
              </a:rPr>
              <a:t>used</a:t>
            </a:r>
            <a:r>
              <a:rPr lang="it-IT" sz="2000">
                <a:latin typeface="Bierstadt" panose="020B0004020202020204" pitchFamily="34" charset="0"/>
              </a:rPr>
              <a:t>, </a:t>
            </a:r>
            <a:r>
              <a:rPr lang="it-IT" sz="2000" err="1">
                <a:latin typeface="Bierstadt" panose="020B0004020202020204" pitchFamily="34" charset="0"/>
              </a:rPr>
              <a:t>we</a:t>
            </a:r>
            <a:r>
              <a:rPr lang="it-IT" sz="2000">
                <a:latin typeface="Bierstadt" panose="020B0004020202020204" pitchFamily="34" charset="0"/>
              </a:rPr>
              <a:t> </a:t>
            </a:r>
            <a:r>
              <a:rPr lang="it-IT" sz="2000" err="1">
                <a:latin typeface="Bierstadt" panose="020B0004020202020204" pitchFamily="34" charset="0"/>
              </a:rPr>
              <a:t>perform</a:t>
            </a:r>
            <a:r>
              <a:rPr lang="it-IT" sz="2000">
                <a:latin typeface="Bierstadt" panose="020B0004020202020204" pitchFamily="34" charset="0"/>
              </a:rPr>
              <a:t> the </a:t>
            </a:r>
            <a:r>
              <a:rPr lang="it-IT" sz="2000" err="1">
                <a:latin typeface="Bierstadt" panose="020B0004020202020204" pitchFamily="34" charset="0"/>
              </a:rPr>
              <a:t>rotations</a:t>
            </a:r>
            <a:r>
              <a:rPr lang="it-IT" sz="2000">
                <a:latin typeface="Bierstadt" panose="020B0004020202020204" pitchFamily="34" charset="0"/>
              </a:rPr>
              <a:t> </a:t>
            </a:r>
            <a:r>
              <a:rPr lang="it-IT" sz="2000" err="1">
                <a:latin typeface="Bierstadt" panose="020B0004020202020204" pitchFamily="34" charset="0"/>
              </a:rPr>
              <a:t>given</a:t>
            </a:r>
            <a:r>
              <a:rPr lang="it-IT" sz="2000">
                <a:latin typeface="Bierstadt" panose="020B0004020202020204" pitchFamily="34" charset="0"/>
              </a:rPr>
              <a:t> by the </a:t>
            </a:r>
            <a:r>
              <a:rPr lang="it-IT" sz="2000" err="1">
                <a:latin typeface="Bierstadt" panose="020B0004020202020204" pitchFamily="34" charset="0"/>
              </a:rPr>
              <a:t>Denavit-Hartenberg</a:t>
            </a:r>
            <a:r>
              <a:rPr lang="it-IT" sz="2000">
                <a:latin typeface="Bierstadt" panose="020B0004020202020204" pitchFamily="34" charset="0"/>
              </a:rPr>
              <a:t> convention </a:t>
            </a:r>
            <a:r>
              <a:rPr lang="it-IT" sz="2000" err="1">
                <a:latin typeface="Bierstadt" panose="020B0004020202020204" pitchFamily="34" charset="0"/>
              </a:rPr>
              <a:t>using</a:t>
            </a:r>
            <a:r>
              <a:rPr lang="it-IT" sz="2000">
                <a:latin typeface="Bierstadt" panose="020B0004020202020204" pitchFamily="34" charset="0"/>
              </a:rPr>
              <a:t> </a:t>
            </a:r>
            <a:r>
              <a:rPr lang="it-IT" sz="2000" err="1">
                <a:latin typeface="Bierstadt" panose="020B0004020202020204" pitchFamily="34" charset="0"/>
              </a:rPr>
              <a:t>Modulated</a:t>
            </a:r>
            <a:r>
              <a:rPr lang="it-IT" sz="2000">
                <a:latin typeface="Bierstadt" panose="020B0004020202020204" pitchFamily="34" charset="0"/>
              </a:rPr>
              <a:t> Transformers </a:t>
            </a:r>
            <a:r>
              <a:rPr lang="it-IT" sz="2000" err="1">
                <a:latin typeface="Bierstadt" panose="020B0004020202020204" pitchFamily="34" charset="0"/>
              </a:rPr>
              <a:t>blocks</a:t>
            </a:r>
            <a:r>
              <a:rPr lang="it-IT" sz="2000">
                <a:latin typeface="Bierstadt" panose="020B0004020202020204" pitchFamily="34" charset="0"/>
              </a:rPr>
              <a:t>. In </a:t>
            </a:r>
            <a:r>
              <a:rPr lang="it-IT" sz="2000" err="1">
                <a:latin typeface="Bierstadt" panose="020B0004020202020204" pitchFamily="34" charset="0"/>
              </a:rPr>
              <a:t>this</a:t>
            </a:r>
            <a:r>
              <a:rPr lang="it-IT" sz="2000">
                <a:latin typeface="Bierstadt" panose="020B0004020202020204" pitchFamily="34" charset="0"/>
              </a:rPr>
              <a:t> way </a:t>
            </a:r>
            <a:r>
              <a:rPr lang="it-IT" sz="2000" err="1">
                <a:latin typeface="Bierstadt" panose="020B0004020202020204" pitchFamily="34" charset="0"/>
              </a:rPr>
              <a:t>we</a:t>
            </a:r>
            <a:r>
              <a:rPr lang="it-IT" sz="2000">
                <a:latin typeface="Bierstadt" panose="020B0004020202020204" pitchFamily="34" charset="0"/>
              </a:rPr>
              <a:t> are </a:t>
            </a:r>
            <a:r>
              <a:rPr lang="it-IT" sz="2000" err="1">
                <a:latin typeface="Bierstadt" panose="020B0004020202020204" pitchFamily="34" charset="0"/>
              </a:rPr>
              <a:t>always</a:t>
            </a:r>
            <a:r>
              <a:rPr lang="it-IT" sz="2000">
                <a:latin typeface="Bierstadt" panose="020B0004020202020204" pitchFamily="34" charset="0"/>
              </a:rPr>
              <a:t> in the </a:t>
            </a:r>
            <a:r>
              <a:rPr lang="it-IT" sz="2000" err="1">
                <a:latin typeface="Bierstadt" panose="020B0004020202020204" pitchFamily="34" charset="0"/>
              </a:rPr>
              <a:t>correct</a:t>
            </a:r>
            <a:r>
              <a:rPr lang="it-IT" sz="2000">
                <a:latin typeface="Bierstadt" panose="020B0004020202020204" pitchFamily="34" charset="0"/>
              </a:rPr>
              <a:t> coordinate frame.</a:t>
            </a:r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64F8CF1C-2B7D-C742-75F7-F6148A795C7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6089"/>
          <a:stretch>
            <a:fillRect/>
          </a:stretch>
        </p:blipFill>
        <p:spPr>
          <a:xfrm>
            <a:off x="8239432" y="1425121"/>
            <a:ext cx="3527323" cy="3873482"/>
          </a:xfrm>
          <a:prstGeom prst="rect">
            <a:avLst/>
          </a:prstGeom>
        </p:spPr>
      </p:pic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28DC64EF-2DB3-D204-7862-CE14B0782BC6}"/>
              </a:ext>
            </a:extLst>
          </p:cNvPr>
          <p:cNvSpPr txBox="1"/>
          <p:nvPr/>
        </p:nvSpPr>
        <p:spPr>
          <a:xfrm>
            <a:off x="8612325" y="5331815"/>
            <a:ext cx="278153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1400" dirty="0" err="1">
                <a:latin typeface="Bierstadt" panose="020B0004020202020204" pitchFamily="34" charset="0"/>
              </a:rPr>
              <a:t>Example</a:t>
            </a:r>
            <a:r>
              <a:rPr lang="it-IT" sz="1400" dirty="0">
                <a:latin typeface="Bierstadt" panose="020B0004020202020204" pitchFamily="34" charset="0"/>
              </a:rPr>
              <a:t> of frame </a:t>
            </a:r>
            <a:r>
              <a:rPr lang="it-IT" sz="1400" dirty="0" err="1">
                <a:latin typeface="Bierstadt" panose="020B0004020202020204" pitchFamily="34" charset="0"/>
              </a:rPr>
              <a:t>rotation</a:t>
            </a:r>
            <a:r>
              <a:rPr lang="it-IT" sz="1400" dirty="0">
                <a:latin typeface="Bierstadt" panose="020B0004020202020204" pitchFamily="34" charset="0"/>
              </a:rPr>
              <a:t> </a:t>
            </a:r>
            <a:endParaRPr lang="it-IT" sz="1400" dirty="0"/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934CB33A-38CC-99F8-7E58-A5DF904EBD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572" y="2702988"/>
            <a:ext cx="4567737" cy="3379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4947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CB4B6F-86C0-5046-015A-1D55CBCDF2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D743404-DA1F-532B-D5BA-031DF3CD4297}"/>
              </a:ext>
            </a:extLst>
          </p:cNvPr>
          <p:cNvSpPr/>
          <p:nvPr/>
        </p:nvSpPr>
        <p:spPr>
          <a:xfrm>
            <a:off x="-1" y="6114422"/>
            <a:ext cx="12192000" cy="743578"/>
          </a:xfrm>
          <a:prstGeom prst="rect">
            <a:avLst/>
          </a:prstGeom>
          <a:solidFill>
            <a:srgbClr val="D821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4EDAA8A-64D1-7EEA-2AE3-7EB03435D4B3}"/>
              </a:ext>
            </a:extLst>
          </p:cNvPr>
          <p:cNvSpPr/>
          <p:nvPr/>
        </p:nvSpPr>
        <p:spPr>
          <a:xfrm>
            <a:off x="0" y="-1"/>
            <a:ext cx="157316" cy="894735"/>
          </a:xfrm>
          <a:prstGeom prst="rect">
            <a:avLst/>
          </a:prstGeom>
          <a:solidFill>
            <a:srgbClr val="D821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8409D8A-091C-0C2F-C115-E3D24D988814}"/>
              </a:ext>
            </a:extLst>
          </p:cNvPr>
          <p:cNvSpPr/>
          <p:nvPr/>
        </p:nvSpPr>
        <p:spPr>
          <a:xfrm>
            <a:off x="-1" y="886771"/>
            <a:ext cx="11520000" cy="36000"/>
          </a:xfrm>
          <a:prstGeom prst="rect">
            <a:avLst/>
          </a:prstGeom>
          <a:solidFill>
            <a:srgbClr val="696B6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7878C88-2345-79C4-C960-CAC59F7A1E13}"/>
              </a:ext>
            </a:extLst>
          </p:cNvPr>
          <p:cNvGrpSpPr/>
          <p:nvPr/>
        </p:nvGrpSpPr>
        <p:grpSpPr>
          <a:xfrm>
            <a:off x="11054652" y="5666546"/>
            <a:ext cx="45719" cy="895751"/>
            <a:chOff x="-783386" y="1651818"/>
            <a:chExt cx="45719" cy="89575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F836A17-BA0D-450B-6930-FEA82469DD37}"/>
                </a:ext>
              </a:extLst>
            </p:cNvPr>
            <p:cNvSpPr/>
            <p:nvPr/>
          </p:nvSpPr>
          <p:spPr>
            <a:xfrm>
              <a:off x="-783386" y="2097569"/>
              <a:ext cx="45719" cy="45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4719D50-5A51-A32F-7B3B-E0464DD4E430}"/>
                </a:ext>
              </a:extLst>
            </p:cNvPr>
            <p:cNvSpPr/>
            <p:nvPr/>
          </p:nvSpPr>
          <p:spPr>
            <a:xfrm>
              <a:off x="-783386" y="1651818"/>
              <a:ext cx="45719" cy="450000"/>
            </a:xfrm>
            <a:prstGeom prst="rect">
              <a:avLst/>
            </a:prstGeom>
            <a:solidFill>
              <a:srgbClr val="696B6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C6817C74-C41F-FABA-54EC-8EFEDBBDF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23555" y="6303648"/>
            <a:ext cx="2743200" cy="365125"/>
          </a:xfrm>
        </p:spPr>
        <p:txBody>
          <a:bodyPr/>
          <a:lstStyle/>
          <a:p>
            <a:fld id="{505A3AEF-E127-4B09-8B0E-0218CB5010B4}" type="slidenum">
              <a:rPr lang="en-GB" sz="1600" smtClean="0">
                <a:solidFill>
                  <a:schemeClr val="bg1"/>
                </a:solidFill>
                <a:latin typeface="Berlin Sans FB" panose="020E0602020502020306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</a:t>
            </a:fld>
            <a:endParaRPr lang="en-GB" sz="1600">
              <a:solidFill>
                <a:schemeClr val="bg1"/>
              </a:solidFill>
              <a:latin typeface="Berlin Sans FB" panose="020E0602020502020306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7BEDF87-B6EA-3377-E29A-63D83B883EBF}"/>
              </a:ext>
            </a:extLst>
          </p:cNvPr>
          <p:cNvSpPr txBox="1"/>
          <p:nvPr/>
        </p:nvSpPr>
        <p:spPr>
          <a:xfrm>
            <a:off x="7753908" y="280849"/>
            <a:ext cx="38908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err="1">
                <a:solidFill>
                  <a:srgbClr val="D82126"/>
                </a:solidFill>
                <a:latin typeface="Berlin Sans FB" panose="020E0602020502020306" pitchFamily="34" charset="0"/>
              </a:rPr>
              <a:t>Denavit</a:t>
            </a:r>
            <a:r>
              <a:rPr lang="en-GB" sz="3200">
                <a:solidFill>
                  <a:srgbClr val="D82126"/>
                </a:solidFill>
                <a:latin typeface="Berlin Sans FB" panose="020E0602020502020306" pitchFamily="34" charset="0"/>
              </a:rPr>
              <a:t> - </a:t>
            </a:r>
            <a:r>
              <a:rPr lang="en-GB" sz="3200" err="1">
                <a:solidFill>
                  <a:srgbClr val="D82126"/>
                </a:solidFill>
                <a:latin typeface="Berlin Sans FB" panose="020E0602020502020306" pitchFamily="34" charset="0"/>
              </a:rPr>
              <a:t>Hartenberg</a:t>
            </a:r>
            <a:endParaRPr lang="en-GB" sz="3200">
              <a:solidFill>
                <a:srgbClr val="D82126"/>
              </a:solidFill>
              <a:latin typeface="Berlin Sans FB" panose="020E0602020502020306" pitchFamily="34" charset="0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A5338CC9-1472-C26D-9CC0-6C52E103B9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0891" y="1955422"/>
            <a:ext cx="7074264" cy="2787793"/>
          </a:xfrm>
          <a:prstGeom prst="rect">
            <a:avLst/>
          </a:prstGeom>
        </p:spPr>
      </p:pic>
      <p:sp>
        <p:nvSpPr>
          <p:cNvPr id="14" name="TextBox 12">
            <a:extLst>
              <a:ext uri="{FF2B5EF4-FFF2-40B4-BE49-F238E27FC236}">
                <a16:creationId xmlns:a16="http://schemas.microsoft.com/office/drawing/2014/main" id="{159F15B1-4E42-F194-313C-342E2E2FD6C7}"/>
              </a:ext>
            </a:extLst>
          </p:cNvPr>
          <p:cNvSpPr txBox="1"/>
          <p:nvPr/>
        </p:nvSpPr>
        <p:spPr>
          <a:xfrm>
            <a:off x="3250337" y="1370647"/>
            <a:ext cx="50193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err="1">
                <a:latin typeface="Berlin Sans FB" panose="020E0602020502020306" pitchFamily="34" charset="0"/>
              </a:rPr>
              <a:t>Denavit</a:t>
            </a:r>
            <a:r>
              <a:rPr lang="en-GB" sz="3200">
                <a:latin typeface="Berlin Sans FB" panose="020E0602020502020306" pitchFamily="34" charset="0"/>
              </a:rPr>
              <a:t> – </a:t>
            </a:r>
            <a:r>
              <a:rPr lang="en-GB" sz="3200" err="1">
                <a:latin typeface="Berlin Sans FB" panose="020E0602020502020306" pitchFamily="34" charset="0"/>
              </a:rPr>
              <a:t>Hartenberg</a:t>
            </a:r>
            <a:r>
              <a:rPr lang="en-GB" sz="3200">
                <a:latin typeface="Berlin Sans FB" panose="020E0602020502020306" pitchFamily="34" charset="0"/>
              </a:rPr>
              <a:t> Table</a:t>
            </a:r>
          </a:p>
        </p:txBody>
      </p:sp>
      <p:pic>
        <p:nvPicPr>
          <p:cNvPr id="15" name="Immagine 14">
            <a:extLst>
              <a:ext uri="{FF2B5EF4-FFF2-40B4-BE49-F238E27FC236}">
                <a16:creationId xmlns:a16="http://schemas.microsoft.com/office/drawing/2014/main" id="{D420C2D4-0A04-0B2A-B49D-B09C0A3951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4819" y="4911406"/>
            <a:ext cx="6826407" cy="561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6698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2877CB-B4E3-6C4F-E6BC-E71CFEEA83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8F1ABC5-ABB3-54A1-1630-A5A7E81F0B98}"/>
              </a:ext>
            </a:extLst>
          </p:cNvPr>
          <p:cNvSpPr/>
          <p:nvPr/>
        </p:nvSpPr>
        <p:spPr>
          <a:xfrm>
            <a:off x="-1" y="6114422"/>
            <a:ext cx="12192000" cy="743578"/>
          </a:xfrm>
          <a:prstGeom prst="rect">
            <a:avLst/>
          </a:prstGeom>
          <a:solidFill>
            <a:srgbClr val="D821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56131E2-0E12-101D-C479-ED3C74604ACA}"/>
              </a:ext>
            </a:extLst>
          </p:cNvPr>
          <p:cNvSpPr/>
          <p:nvPr/>
        </p:nvSpPr>
        <p:spPr>
          <a:xfrm>
            <a:off x="0" y="-1"/>
            <a:ext cx="157316" cy="894735"/>
          </a:xfrm>
          <a:prstGeom prst="rect">
            <a:avLst/>
          </a:prstGeom>
          <a:solidFill>
            <a:srgbClr val="D821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56A6118-28D0-34E6-F199-4681680CC7EA}"/>
              </a:ext>
            </a:extLst>
          </p:cNvPr>
          <p:cNvSpPr/>
          <p:nvPr/>
        </p:nvSpPr>
        <p:spPr>
          <a:xfrm>
            <a:off x="-1" y="886771"/>
            <a:ext cx="11520000" cy="36000"/>
          </a:xfrm>
          <a:prstGeom prst="rect">
            <a:avLst/>
          </a:prstGeom>
          <a:solidFill>
            <a:srgbClr val="696B6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DFD0FBE-8E9E-441E-34A7-9FCC5FD0FECC}"/>
              </a:ext>
            </a:extLst>
          </p:cNvPr>
          <p:cNvGrpSpPr/>
          <p:nvPr/>
        </p:nvGrpSpPr>
        <p:grpSpPr>
          <a:xfrm>
            <a:off x="11054652" y="5666546"/>
            <a:ext cx="45719" cy="895751"/>
            <a:chOff x="-783386" y="1651818"/>
            <a:chExt cx="45719" cy="89575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C366EF3-61A6-4A2C-87A2-FAC1423569D1}"/>
                </a:ext>
              </a:extLst>
            </p:cNvPr>
            <p:cNvSpPr/>
            <p:nvPr/>
          </p:nvSpPr>
          <p:spPr>
            <a:xfrm>
              <a:off x="-783386" y="2097569"/>
              <a:ext cx="45719" cy="45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8B7117F-7112-A4C4-C481-A5AE3D3AB415}"/>
                </a:ext>
              </a:extLst>
            </p:cNvPr>
            <p:cNvSpPr/>
            <p:nvPr/>
          </p:nvSpPr>
          <p:spPr>
            <a:xfrm>
              <a:off x="-783386" y="1651818"/>
              <a:ext cx="45719" cy="450000"/>
            </a:xfrm>
            <a:prstGeom prst="rect">
              <a:avLst/>
            </a:prstGeom>
            <a:solidFill>
              <a:srgbClr val="696B6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5AE76933-F51C-A07A-40FC-D70A649E8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23555" y="6303648"/>
            <a:ext cx="2743200" cy="365125"/>
          </a:xfrm>
        </p:spPr>
        <p:txBody>
          <a:bodyPr/>
          <a:lstStyle/>
          <a:p>
            <a:fld id="{505A3AEF-E127-4B09-8B0E-0218CB5010B4}" type="slidenum">
              <a:rPr lang="en-GB" sz="1600" smtClean="0">
                <a:solidFill>
                  <a:schemeClr val="bg1"/>
                </a:solidFill>
                <a:latin typeface="Berlin Sans FB" panose="020E0602020502020306" pitchFamily="34" charset="0"/>
                <a:ea typeface="Calibri" panose="020F0502020204030204" pitchFamily="34" charset="0"/>
                <a:cs typeface="Calibri" panose="020F0502020204030204" pitchFamily="34" charset="0"/>
              </a:rPr>
              <a:t>6</a:t>
            </a:fld>
            <a:endParaRPr lang="en-GB" sz="1600">
              <a:solidFill>
                <a:schemeClr val="bg1"/>
              </a:solidFill>
              <a:latin typeface="Berlin Sans FB" panose="020E0602020502020306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B53E9A-DAD8-8D43-230F-39ABF0CC5C93}"/>
              </a:ext>
            </a:extLst>
          </p:cNvPr>
          <p:cNvSpPr txBox="1"/>
          <p:nvPr/>
        </p:nvSpPr>
        <p:spPr>
          <a:xfrm>
            <a:off x="8596708" y="295703"/>
            <a:ext cx="27430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200">
                <a:solidFill>
                  <a:srgbClr val="D82126"/>
                </a:solidFill>
                <a:latin typeface="Berlin Sans FB" panose="020E0602020502020306" pitchFamily="34" charset="0"/>
              </a:rPr>
              <a:t>Link </a:t>
            </a:r>
            <a:r>
              <a:rPr lang="it-IT" sz="3200" err="1">
                <a:solidFill>
                  <a:srgbClr val="D82126"/>
                </a:solidFill>
                <a:latin typeface="Berlin Sans FB" panose="020E0602020502020306" pitchFamily="34" charset="0"/>
              </a:rPr>
              <a:t>Submodel</a:t>
            </a:r>
            <a:endParaRPr lang="en-GB" sz="3200">
              <a:solidFill>
                <a:srgbClr val="D82126"/>
              </a:solidFill>
              <a:latin typeface="Berlin Sans FB" panose="020E0602020502020306" pitchFamily="34" charset="0"/>
            </a:endParaRP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61C4E975-CBAD-B657-F33C-45EEBC1645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8320" y="1266736"/>
            <a:ext cx="4830469" cy="2783915"/>
          </a:xfrm>
          <a:prstGeom prst="rect">
            <a:avLst/>
          </a:prstGeom>
        </p:spPr>
      </p:pic>
      <p:grpSp>
        <p:nvGrpSpPr>
          <p:cNvPr id="5" name="Gruppo 4">
            <a:extLst>
              <a:ext uri="{FF2B5EF4-FFF2-40B4-BE49-F238E27FC236}">
                <a16:creationId xmlns:a16="http://schemas.microsoft.com/office/drawing/2014/main" id="{BD96ACD6-129C-F8F0-1D6B-6E102F538719}"/>
              </a:ext>
            </a:extLst>
          </p:cNvPr>
          <p:cNvGrpSpPr/>
          <p:nvPr/>
        </p:nvGrpSpPr>
        <p:grpSpPr>
          <a:xfrm>
            <a:off x="344773" y="1096762"/>
            <a:ext cx="6302912" cy="5465535"/>
            <a:chOff x="425246" y="1276078"/>
            <a:chExt cx="6302912" cy="546553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15">
                  <a:extLst>
                    <a:ext uri="{FF2B5EF4-FFF2-40B4-BE49-F238E27FC236}">
                      <a16:creationId xmlns:a16="http://schemas.microsoft.com/office/drawing/2014/main" id="{2178DC06-1DB0-7AD1-F4B6-7854B6D1087E}"/>
                    </a:ext>
                  </a:extLst>
                </p:cNvPr>
                <p:cNvSpPr txBox="1"/>
                <p:nvPr/>
              </p:nvSpPr>
              <p:spPr>
                <a:xfrm>
                  <a:off x="425246" y="1276078"/>
                  <a:ext cx="6302912" cy="546553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just"/>
                  <a:r>
                    <a:rPr lang="it-IT" sz="2000" dirty="0">
                      <a:solidFill>
                        <a:schemeClr val="tx1"/>
                      </a:solidFill>
                      <a:latin typeface="Bierstadt" panose="020B0004020202020204" pitchFamily="34" charset="0"/>
                    </a:rPr>
                    <a:t>A </a:t>
                  </a:r>
                  <a:r>
                    <a:rPr lang="it-IT" sz="2000" dirty="0" err="1">
                      <a:solidFill>
                        <a:schemeClr val="tx1"/>
                      </a:solidFill>
                      <a:latin typeface="Bierstadt" panose="020B0004020202020204" pitchFamily="34" charset="0"/>
                    </a:rPr>
                    <a:t>robotic</a:t>
                  </a:r>
                  <a:r>
                    <a:rPr lang="it-IT" sz="2000" dirty="0">
                      <a:solidFill>
                        <a:schemeClr val="tx1"/>
                      </a:solidFill>
                      <a:latin typeface="Bierstadt" panose="020B0004020202020204" pitchFamily="34" charset="0"/>
                    </a:rPr>
                    <a:t> arm </a:t>
                  </a:r>
                  <a:r>
                    <a:rPr lang="it-IT" sz="2000" dirty="0" err="1">
                      <a:solidFill>
                        <a:schemeClr val="tx1"/>
                      </a:solidFill>
                      <a:latin typeface="Bierstadt" panose="020B0004020202020204" pitchFamily="34" charset="0"/>
                    </a:rPr>
                    <a:t>is</a:t>
                  </a:r>
                  <a:r>
                    <a:rPr lang="it-IT" sz="2000" dirty="0">
                      <a:solidFill>
                        <a:schemeClr val="tx1"/>
                      </a:solidFill>
                      <a:latin typeface="Bierstadt" panose="020B0004020202020204" pitchFamily="34" charset="0"/>
                    </a:rPr>
                    <a:t> a chain of </a:t>
                  </a:r>
                  <a:r>
                    <a:rPr lang="it-IT" sz="2000" dirty="0" err="1">
                      <a:solidFill>
                        <a:schemeClr val="tx1"/>
                      </a:solidFill>
                      <a:latin typeface="Bierstadt" panose="020B0004020202020204" pitchFamily="34" charset="0"/>
                    </a:rPr>
                    <a:t>rigid</a:t>
                  </a:r>
                  <a:r>
                    <a:rPr lang="it-IT" sz="2000" dirty="0">
                      <a:solidFill>
                        <a:schemeClr val="tx1"/>
                      </a:solidFill>
                      <a:latin typeface="Bierstadt" panose="020B0004020202020204" pitchFamily="34" charset="0"/>
                    </a:rPr>
                    <a:t> bodies </a:t>
                  </a:r>
                  <a:r>
                    <a:rPr lang="it-IT" sz="2000" dirty="0" err="1">
                      <a:solidFill>
                        <a:schemeClr val="tx1"/>
                      </a:solidFill>
                      <a:latin typeface="Bierstadt" panose="020B0004020202020204" pitchFamily="34" charset="0"/>
                    </a:rPr>
                    <a:t>connected</a:t>
                  </a:r>
                  <a:r>
                    <a:rPr lang="it-IT" sz="2000" dirty="0">
                      <a:solidFill>
                        <a:schemeClr val="tx1"/>
                      </a:solidFill>
                      <a:latin typeface="Bierstadt" panose="020B0004020202020204" pitchFamily="34" charset="0"/>
                    </a:rPr>
                    <a:t> by revolute joints. In </a:t>
                  </a:r>
                  <a:r>
                    <a:rPr lang="it-IT" sz="2000" dirty="0" err="1">
                      <a:solidFill>
                        <a:schemeClr val="tx1"/>
                      </a:solidFill>
                      <a:latin typeface="Bierstadt" panose="020B0004020202020204" pitchFamily="34" charset="0"/>
                    </a:rPr>
                    <a:t>order</a:t>
                  </a:r>
                  <a:r>
                    <a:rPr lang="it-IT" sz="2000" dirty="0">
                      <a:solidFill>
                        <a:schemeClr val="tx1"/>
                      </a:solidFill>
                      <a:latin typeface="Bierstadt" panose="020B0004020202020204" pitchFamily="34" charset="0"/>
                    </a:rPr>
                    <a:t> to </a:t>
                  </a:r>
                  <a:r>
                    <a:rPr lang="it-IT" sz="2000" dirty="0" err="1">
                      <a:solidFill>
                        <a:schemeClr val="tx1"/>
                      </a:solidFill>
                      <a:latin typeface="Bierstadt" panose="020B0004020202020204" pitchFamily="34" charset="0"/>
                    </a:rPr>
                    <a:t>implement</a:t>
                  </a:r>
                  <a:r>
                    <a:rPr lang="it-IT" sz="2000" dirty="0">
                      <a:solidFill>
                        <a:schemeClr val="tx1"/>
                      </a:solidFill>
                      <a:latin typeface="Bierstadt" panose="020B0004020202020204" pitchFamily="34" charset="0"/>
                    </a:rPr>
                    <a:t> a model of the UR5, </a:t>
                  </a:r>
                  <a:r>
                    <a:rPr lang="it-IT" sz="2000" dirty="0" err="1">
                      <a:solidFill>
                        <a:schemeClr val="tx1"/>
                      </a:solidFill>
                      <a:latin typeface="Bierstadt" panose="020B0004020202020204" pitchFamily="34" charset="0"/>
                    </a:rPr>
                    <a:t>we</a:t>
                  </a:r>
                  <a:r>
                    <a:rPr lang="it-IT" sz="2000" dirty="0">
                      <a:solidFill>
                        <a:schemeClr val="tx1"/>
                      </a:solidFill>
                      <a:latin typeface="Bierstadt" panose="020B0004020202020204" pitchFamily="34" charset="0"/>
                    </a:rPr>
                    <a:t> </a:t>
                  </a:r>
                  <a:r>
                    <a:rPr lang="it-IT" sz="2000" dirty="0" err="1">
                      <a:solidFill>
                        <a:schemeClr val="tx1"/>
                      </a:solidFill>
                      <a:latin typeface="Bierstadt" panose="020B0004020202020204" pitchFamily="34" charset="0"/>
                    </a:rPr>
                    <a:t>need</a:t>
                  </a:r>
                  <a:r>
                    <a:rPr lang="it-IT" sz="2000" dirty="0">
                      <a:solidFill>
                        <a:schemeClr val="tx1"/>
                      </a:solidFill>
                      <a:latin typeface="Bierstadt" panose="020B0004020202020204" pitchFamily="34" charset="0"/>
                    </a:rPr>
                    <a:t> to model </a:t>
                  </a:r>
                  <a:r>
                    <a:rPr lang="it-IT" sz="2000" dirty="0" err="1">
                      <a:solidFill>
                        <a:schemeClr val="tx1"/>
                      </a:solidFill>
                      <a:latin typeface="Bierstadt" panose="020B0004020202020204" pitchFamily="34" charset="0"/>
                    </a:rPr>
                    <a:t>each</a:t>
                  </a:r>
                  <a:r>
                    <a:rPr lang="it-IT" sz="2000" dirty="0">
                      <a:solidFill>
                        <a:schemeClr val="tx1"/>
                      </a:solidFill>
                      <a:latin typeface="Bierstadt" panose="020B0004020202020204" pitchFamily="34" charset="0"/>
                    </a:rPr>
                    <a:t> link </a:t>
                  </a:r>
                  <a:r>
                    <a:rPr lang="it-IT" sz="2000" dirty="0" err="1">
                      <a:solidFill>
                        <a:schemeClr val="tx1"/>
                      </a:solidFill>
                      <a:latin typeface="Bierstadt" panose="020B0004020202020204" pitchFamily="34" charset="0"/>
                    </a:rPr>
                    <a:t>as</a:t>
                  </a:r>
                  <a:r>
                    <a:rPr lang="it-IT" sz="2000" dirty="0">
                      <a:solidFill>
                        <a:schemeClr val="tx1"/>
                      </a:solidFill>
                      <a:latin typeface="Bierstadt" panose="020B0004020202020204" pitchFamily="34" charset="0"/>
                    </a:rPr>
                    <a:t> a </a:t>
                  </a:r>
                  <a:r>
                    <a:rPr lang="it-IT" sz="2000" dirty="0" err="1">
                      <a:solidFill>
                        <a:schemeClr val="tx1"/>
                      </a:solidFill>
                      <a:latin typeface="Bierstadt" panose="020B0004020202020204" pitchFamily="34" charset="0"/>
                    </a:rPr>
                    <a:t>rigid</a:t>
                  </a:r>
                  <a:r>
                    <a:rPr lang="it-IT" sz="2000" dirty="0">
                      <a:solidFill>
                        <a:schemeClr val="tx1"/>
                      </a:solidFill>
                      <a:latin typeface="Bierstadt" panose="020B0004020202020204" pitchFamily="34" charset="0"/>
                    </a:rPr>
                    <a:t> body with </a:t>
                  </a:r>
                  <a:r>
                    <a:rPr lang="it-IT" sz="2000" dirty="0" err="1">
                      <a:solidFill>
                        <a:schemeClr val="tx1"/>
                      </a:solidFill>
                      <a:latin typeface="Bierstadt" panose="020B0004020202020204" pitchFamily="34" charset="0"/>
                    </a:rPr>
                    <a:t>two</a:t>
                  </a:r>
                  <a:r>
                    <a:rPr lang="it-IT" sz="2000" dirty="0">
                      <a:solidFill>
                        <a:schemeClr val="tx1"/>
                      </a:solidFill>
                      <a:latin typeface="Bierstadt" panose="020B0004020202020204" pitchFamily="34" charset="0"/>
                    </a:rPr>
                    <a:t> port connections. </a:t>
                  </a:r>
                  <a:r>
                    <a:rPr lang="it-IT" sz="2000" dirty="0" err="1">
                      <a:solidFill>
                        <a:schemeClr val="tx1"/>
                      </a:solidFill>
                      <a:latin typeface="Bierstadt" panose="020B0004020202020204" pitchFamily="34" charset="0"/>
                    </a:rPr>
                    <a:t>Each</a:t>
                  </a:r>
                  <a:r>
                    <a:rPr lang="it-IT" sz="2000" dirty="0">
                      <a:solidFill>
                        <a:schemeClr val="tx1"/>
                      </a:solidFill>
                      <a:latin typeface="Bierstadt" panose="020B0004020202020204" pitchFamily="34" charset="0"/>
                    </a:rPr>
                    <a:t> port </a:t>
                  </a:r>
                  <a:r>
                    <a:rPr lang="it-IT" sz="2000" dirty="0" err="1">
                      <a:solidFill>
                        <a:schemeClr val="tx1"/>
                      </a:solidFill>
                      <a:latin typeface="Bierstadt" panose="020B0004020202020204" pitchFamily="34" charset="0"/>
                    </a:rPr>
                    <a:t>corresponds</a:t>
                  </a:r>
                  <a:r>
                    <a:rPr lang="it-IT" sz="2000" dirty="0">
                      <a:solidFill>
                        <a:schemeClr val="tx1"/>
                      </a:solidFill>
                      <a:latin typeface="Bierstadt" panose="020B0004020202020204" pitchFamily="34" charset="0"/>
                    </a:rPr>
                    <a:t> to the center of a joint </a:t>
                  </a:r>
                  <a:r>
                    <a:rPr lang="it-IT" sz="2000" dirty="0" err="1">
                      <a:solidFill>
                        <a:schemeClr val="tx1"/>
                      </a:solidFill>
                      <a:latin typeface="Bierstadt" panose="020B0004020202020204" pitchFamily="34" charset="0"/>
                    </a:rPr>
                    <a:t>where</a:t>
                  </a:r>
                  <a:r>
                    <a:rPr lang="it-IT" sz="2000" dirty="0">
                      <a:solidFill>
                        <a:schemeClr val="tx1"/>
                      </a:solidFill>
                      <a:latin typeface="Bierstadt" panose="020B0004020202020204" pitchFamily="34" charset="0"/>
                    </a:rPr>
                    <a:t> </a:t>
                  </a:r>
                  <a:r>
                    <a:rPr lang="it-IT" sz="2000" dirty="0" err="1">
                      <a:solidFill>
                        <a:schemeClr val="tx1"/>
                      </a:solidFill>
                      <a:latin typeface="Bierstadt" panose="020B0004020202020204" pitchFamily="34" charset="0"/>
                    </a:rPr>
                    <a:t>torques</a:t>
                  </a:r>
                  <a:r>
                    <a:rPr lang="it-IT" sz="2000" dirty="0">
                      <a:solidFill>
                        <a:schemeClr val="tx1"/>
                      </a:solidFill>
                      <a:latin typeface="Bierstadt" panose="020B0004020202020204" pitchFamily="34" charset="0"/>
                    </a:rPr>
                    <a:t> and </a:t>
                  </a:r>
                  <a:r>
                    <a:rPr lang="it-IT" sz="2000" dirty="0" err="1">
                      <a:solidFill>
                        <a:schemeClr val="tx1"/>
                      </a:solidFill>
                      <a:latin typeface="Bierstadt" panose="020B0004020202020204" pitchFamily="34" charset="0"/>
                    </a:rPr>
                    <a:t>forces</a:t>
                  </a:r>
                  <a:r>
                    <a:rPr lang="it-IT" sz="2000" dirty="0">
                      <a:solidFill>
                        <a:schemeClr val="tx1"/>
                      </a:solidFill>
                      <a:latin typeface="Bierstadt" panose="020B0004020202020204" pitchFamily="34" charset="0"/>
                    </a:rPr>
                    <a:t> are </a:t>
                  </a:r>
                  <a:r>
                    <a:rPr lang="it-IT" sz="2000" dirty="0" err="1">
                      <a:solidFill>
                        <a:schemeClr val="tx1"/>
                      </a:solidFill>
                      <a:latin typeface="Bierstadt" panose="020B0004020202020204" pitchFamily="34" charset="0"/>
                    </a:rPr>
                    <a:t>exchanged</a:t>
                  </a:r>
                  <a:r>
                    <a:rPr lang="it-IT" sz="2000" dirty="0">
                      <a:solidFill>
                        <a:schemeClr val="tx1"/>
                      </a:solidFill>
                      <a:latin typeface="Bierstadt" panose="020B0004020202020204" pitchFamily="34" charset="0"/>
                    </a:rPr>
                    <a:t>.</a:t>
                  </a:r>
                </a:p>
                <a:p>
                  <a:pPr algn="just"/>
                  <a:endParaRPr lang="it-IT" sz="2000" dirty="0">
                    <a:solidFill>
                      <a:schemeClr val="tx1"/>
                    </a:solidFill>
                    <a:latin typeface="Bierstadt" panose="020B0004020202020204" pitchFamily="34" charset="0"/>
                  </a:endParaRPr>
                </a:p>
                <a:p>
                  <a:pPr algn="just"/>
                  <a:r>
                    <a:rPr lang="it-IT" sz="2000" dirty="0">
                      <a:solidFill>
                        <a:schemeClr val="tx1"/>
                      </a:solidFill>
                      <a:latin typeface="Bierstadt" panose="020B0004020202020204" pitchFamily="34" charset="0"/>
                    </a:rPr>
                    <a:t>The </a:t>
                  </a:r>
                  <a:r>
                    <a:rPr lang="it-IT" sz="2000" dirty="0" err="1">
                      <a:solidFill>
                        <a:schemeClr val="tx1"/>
                      </a:solidFill>
                      <a:latin typeface="Bierstadt" panose="020B0004020202020204" pitchFamily="34" charset="0"/>
                    </a:rPr>
                    <a:t>rigid</a:t>
                  </a:r>
                  <a:r>
                    <a:rPr lang="it-IT" sz="2000" dirty="0">
                      <a:solidFill>
                        <a:schemeClr val="tx1"/>
                      </a:solidFill>
                      <a:latin typeface="Bierstadt" panose="020B0004020202020204" pitchFamily="34" charset="0"/>
                    </a:rPr>
                    <a:t> body dynamics </a:t>
                  </a:r>
                  <a:r>
                    <a:rPr lang="it-IT" sz="2000" dirty="0" err="1">
                      <a:solidFill>
                        <a:schemeClr val="tx1"/>
                      </a:solidFill>
                      <a:latin typeface="Bierstadt" panose="020B0004020202020204" pitchFamily="34" charset="0"/>
                    </a:rPr>
                    <a:t>is</a:t>
                  </a:r>
                  <a:r>
                    <a:rPr lang="it-IT" sz="2000" dirty="0">
                      <a:solidFill>
                        <a:schemeClr val="tx1"/>
                      </a:solidFill>
                      <a:latin typeface="Bierstadt" panose="020B0004020202020204" pitchFamily="34" charset="0"/>
                    </a:rPr>
                    <a:t> </a:t>
                  </a:r>
                  <a:r>
                    <a:rPr lang="it-IT" sz="2000" dirty="0" err="1">
                      <a:solidFill>
                        <a:schemeClr val="tx1"/>
                      </a:solidFill>
                      <a:latin typeface="Bierstadt" panose="020B0004020202020204" pitchFamily="34" charset="0"/>
                    </a:rPr>
                    <a:t>described</a:t>
                  </a:r>
                  <a:r>
                    <a:rPr lang="it-IT" sz="2000" dirty="0">
                      <a:solidFill>
                        <a:schemeClr val="tx1"/>
                      </a:solidFill>
                      <a:latin typeface="Bierstadt" panose="020B0004020202020204" pitchFamily="34" charset="0"/>
                    </a:rPr>
                    <a:t> by the Euler </a:t>
                  </a:r>
                  <a:r>
                    <a:rPr lang="it-IT" sz="2000" dirty="0" err="1">
                      <a:solidFill>
                        <a:schemeClr val="tx1"/>
                      </a:solidFill>
                      <a:latin typeface="Bierstadt" panose="020B0004020202020204" pitchFamily="34" charset="0"/>
                    </a:rPr>
                    <a:t>Equations</a:t>
                  </a:r>
                  <a:r>
                    <a:rPr lang="it-IT" sz="2000" dirty="0">
                      <a:solidFill>
                        <a:schemeClr val="tx1"/>
                      </a:solidFill>
                      <a:latin typeface="Bierstadt" panose="020B0004020202020204" pitchFamily="34" charset="0"/>
                    </a:rPr>
                    <a:t>:</a:t>
                  </a:r>
                </a:p>
                <a:p>
                  <a:pPr algn="just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̇"/>
                            <m:ctrlPr>
                              <a:rPr lang="it-IT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acc>
                        <m:r>
                          <a:rPr lang="it-IT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it-IT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it-IT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it-IT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𝜔</m:t>
                        </m:r>
                        <m:r>
                          <a:rPr lang="it-IT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it-IT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it-IT" sz="2000" dirty="0">
                    <a:solidFill>
                      <a:schemeClr val="tx1"/>
                    </a:solidFill>
                    <a:latin typeface="Bierstadt" panose="020B0004020202020204" pitchFamily="34" charset="0"/>
                  </a:endParaRPr>
                </a:p>
                <a:p>
                  <a:pPr algn="just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̇"/>
                            <m:ctrlPr>
                              <a:rPr lang="it-IT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acc>
                        <m:r>
                          <a:rPr lang="it-IT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it-IT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  <m:r>
                          <a:rPr lang="it-IT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it-IT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𝜔</m:t>
                        </m:r>
                        <m:r>
                          <a:rPr lang="it-IT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it-IT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  <m:r>
                          <a:rPr lang="it-IT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it-IT" sz="2000" dirty="0">
                    <a:solidFill>
                      <a:schemeClr val="tx1"/>
                    </a:solidFill>
                    <a:latin typeface="Bierstadt" panose="020B0004020202020204" pitchFamily="34" charset="0"/>
                  </a:endParaRPr>
                </a:p>
                <a:p>
                  <a:pPr algn="just"/>
                  <a:endParaRPr lang="it-IT" sz="2000" dirty="0">
                    <a:solidFill>
                      <a:schemeClr val="tx1"/>
                    </a:solidFill>
                    <a:latin typeface="Bierstadt" panose="020B0004020202020204" pitchFamily="34" charset="0"/>
                  </a:endParaRPr>
                </a:p>
                <a:p>
                  <a:pPr algn="just"/>
                  <a:r>
                    <a:rPr lang="it-IT" sz="2000" dirty="0" err="1">
                      <a:solidFill>
                        <a:schemeClr val="tx1"/>
                      </a:solidFill>
                      <a:latin typeface="Bierstadt" panose="020B0004020202020204" pitchFamily="34" charset="0"/>
                    </a:rPr>
                    <a:t>Where</a:t>
                  </a:r>
                  <a:r>
                    <a:rPr lang="it-IT" sz="2000" dirty="0">
                      <a:solidFill>
                        <a:schemeClr val="tx1"/>
                      </a:solidFill>
                      <a:latin typeface="Bierstadt" panose="020B0004020202020204" pitchFamily="34" charset="0"/>
                    </a:rPr>
                    <a:t> p, h, F and </a:t>
                  </a:r>
                  <a14:m>
                    <m:oMath xmlns:m="http://schemas.openxmlformats.org/officeDocument/2006/math">
                      <m:r>
                        <a:rPr lang="it-IT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𝜏</m:t>
                      </m:r>
                    </m:oMath>
                  </a14:m>
                  <a:r>
                    <a:rPr lang="it-IT" sz="2000" dirty="0">
                      <a:solidFill>
                        <a:schemeClr val="tx1"/>
                      </a:solidFill>
                      <a:latin typeface="Bierstadt" panose="020B0004020202020204" pitchFamily="34" charset="0"/>
                    </a:rPr>
                    <a:t> are </a:t>
                  </a:r>
                  <a:r>
                    <a:rPr lang="it-IT" sz="2000" dirty="0" err="1">
                      <a:solidFill>
                        <a:schemeClr val="tx1"/>
                      </a:solidFill>
                      <a:latin typeface="Bierstadt" panose="020B0004020202020204" pitchFamily="34" charset="0"/>
                    </a:rPr>
                    <a:t>described</a:t>
                  </a:r>
                  <a:r>
                    <a:rPr lang="it-IT" sz="2000" dirty="0">
                      <a:solidFill>
                        <a:schemeClr val="tx1"/>
                      </a:solidFill>
                      <a:latin typeface="Bierstadt" panose="020B0004020202020204" pitchFamily="34" charset="0"/>
                    </a:rPr>
                    <a:t> in the Body </a:t>
                  </a:r>
                  <a:r>
                    <a:rPr lang="it-IT" sz="2000" dirty="0" err="1">
                      <a:solidFill>
                        <a:schemeClr val="tx1"/>
                      </a:solidFill>
                      <a:latin typeface="Bierstadt" panose="020B0004020202020204" pitchFamily="34" charset="0"/>
                    </a:rPr>
                    <a:t>reference</a:t>
                  </a:r>
                  <a:r>
                    <a:rPr lang="it-IT" sz="2000" dirty="0">
                      <a:solidFill>
                        <a:schemeClr val="tx1"/>
                      </a:solidFill>
                      <a:latin typeface="Bierstadt" panose="020B0004020202020204" pitchFamily="34" charset="0"/>
                    </a:rPr>
                    <a:t> frame and </a:t>
                  </a:r>
                  <a14:m>
                    <m:oMath xmlns:m="http://schemas.openxmlformats.org/officeDocument/2006/math">
                      <m:r>
                        <a:rPr lang="it-IT" sz="2000" i="1" smtClean="0">
                          <a:latin typeface="Cambria Math" panose="02040503050406030204" pitchFamily="18" charset="0"/>
                        </a:rPr>
                        <m:t>𝜔</m:t>
                      </m:r>
                    </m:oMath>
                  </a14:m>
                  <a:r>
                    <a:rPr lang="it-IT" sz="2000" dirty="0">
                      <a:solidFill>
                        <a:schemeClr val="tx1"/>
                      </a:solidFill>
                      <a:latin typeface="Bierstadt" panose="020B0004020202020204" pitchFamily="34" charset="0"/>
                    </a:rPr>
                    <a:t> </a:t>
                  </a:r>
                  <a:r>
                    <a:rPr lang="it-IT" sz="2000" dirty="0" err="1">
                      <a:solidFill>
                        <a:schemeClr val="tx1"/>
                      </a:solidFill>
                      <a:latin typeface="Bierstadt" panose="020B0004020202020204" pitchFamily="34" charset="0"/>
                    </a:rPr>
                    <a:t>is</a:t>
                  </a:r>
                  <a:r>
                    <a:rPr lang="it-IT" sz="2000" dirty="0">
                      <a:solidFill>
                        <a:schemeClr val="tx1"/>
                      </a:solidFill>
                      <a:latin typeface="Bierstadt" panose="020B0004020202020204" pitchFamily="34" charset="0"/>
                    </a:rPr>
                    <a:t> the </a:t>
                  </a:r>
                  <a:r>
                    <a:rPr lang="it-IT" sz="2000" dirty="0" err="1">
                      <a:solidFill>
                        <a:schemeClr val="tx1"/>
                      </a:solidFill>
                      <a:latin typeface="Bierstadt" panose="020B0004020202020204" pitchFamily="34" charset="0"/>
                    </a:rPr>
                    <a:t>rotation</a:t>
                  </a:r>
                  <a:r>
                    <a:rPr lang="it-IT" sz="2000" dirty="0">
                      <a:solidFill>
                        <a:schemeClr val="tx1"/>
                      </a:solidFill>
                      <a:latin typeface="Bierstadt" panose="020B0004020202020204" pitchFamily="34" charset="0"/>
                    </a:rPr>
                    <a:t> </a:t>
                  </a:r>
                  <a:r>
                    <a:rPr lang="it-IT" sz="2000" dirty="0" err="1">
                      <a:solidFill>
                        <a:schemeClr val="tx1"/>
                      </a:solidFill>
                      <a:latin typeface="Bierstadt" panose="020B0004020202020204" pitchFamily="34" charset="0"/>
                    </a:rPr>
                    <a:t>vector</a:t>
                  </a:r>
                  <a:r>
                    <a:rPr lang="it-IT" sz="2000" dirty="0">
                      <a:solidFill>
                        <a:schemeClr val="tx1"/>
                      </a:solidFill>
                      <a:latin typeface="Bierstadt" panose="020B0004020202020204" pitchFamily="34" charset="0"/>
                    </a:rPr>
                    <a:t> of the </a:t>
                  </a:r>
                  <a:r>
                    <a:rPr lang="it-IT" sz="2000" dirty="0" err="1">
                      <a:solidFill>
                        <a:schemeClr val="tx1"/>
                      </a:solidFill>
                      <a:latin typeface="Bierstadt" panose="020B0004020202020204" pitchFamily="34" charset="0"/>
                    </a:rPr>
                    <a:t>rigid</a:t>
                  </a:r>
                  <a:r>
                    <a:rPr lang="it-IT" sz="2000" dirty="0">
                      <a:solidFill>
                        <a:schemeClr val="tx1"/>
                      </a:solidFill>
                      <a:latin typeface="Bierstadt" panose="020B0004020202020204" pitchFamily="34" charset="0"/>
                    </a:rPr>
                    <a:t> body with </a:t>
                  </a:r>
                  <a:r>
                    <a:rPr lang="it-IT" sz="2000" dirty="0" err="1">
                      <a:solidFill>
                        <a:schemeClr val="tx1"/>
                      </a:solidFill>
                      <a:latin typeface="Bierstadt" panose="020B0004020202020204" pitchFamily="34" charset="0"/>
                    </a:rPr>
                    <a:t>respect</a:t>
                  </a:r>
                  <a:r>
                    <a:rPr lang="it-IT" sz="2000" dirty="0">
                      <a:solidFill>
                        <a:schemeClr val="tx1"/>
                      </a:solidFill>
                      <a:latin typeface="Bierstadt" panose="020B0004020202020204" pitchFamily="34" charset="0"/>
                    </a:rPr>
                    <a:t> to the </a:t>
                  </a:r>
                  <a:r>
                    <a:rPr lang="it-IT" sz="2000" dirty="0" err="1">
                      <a:solidFill>
                        <a:schemeClr val="tx1"/>
                      </a:solidFill>
                      <a:latin typeface="Bierstadt" panose="020B0004020202020204" pitchFamily="34" charset="0"/>
                    </a:rPr>
                    <a:t>inertial</a:t>
                  </a:r>
                  <a:r>
                    <a:rPr lang="it-IT" sz="2000" dirty="0">
                      <a:solidFill>
                        <a:schemeClr val="tx1"/>
                      </a:solidFill>
                      <a:latin typeface="Bierstadt" panose="020B0004020202020204" pitchFamily="34" charset="0"/>
                    </a:rPr>
                    <a:t> frame.</a:t>
                  </a:r>
                </a:p>
                <a:p>
                  <a:pPr marL="342900" indent="-342900" algn="just">
                    <a:buFontTx/>
                    <a:buChar char="-"/>
                  </a:pPr>
                  <a:endParaRPr lang="it-IT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Berlin Sans FB" panose="020E0602020502020306" pitchFamily="34" charset="0"/>
                  </a:endParaRPr>
                </a:p>
                <a:p>
                  <a:pPr marL="342900" indent="-342900" algn="just">
                    <a:buFontTx/>
                    <a:buChar char="-"/>
                  </a:pPr>
                  <a:endParaRPr lang="it-IT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Berlin Sans FB" panose="020E0602020502020306" pitchFamily="34" charset="0"/>
                  </a:endParaRPr>
                </a:p>
              </p:txBody>
            </p:sp>
          </mc:Choice>
          <mc:Fallback xmlns="">
            <p:sp>
              <p:nvSpPr>
                <p:cNvPr id="4" name="TextBox 15">
                  <a:extLst>
                    <a:ext uri="{FF2B5EF4-FFF2-40B4-BE49-F238E27FC236}">
                      <a16:creationId xmlns:a16="http://schemas.microsoft.com/office/drawing/2014/main" id="{2178DC06-1DB0-7AD1-F4B6-7854B6D1087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5246" y="1276078"/>
                  <a:ext cx="6302912" cy="5465535"/>
                </a:xfrm>
                <a:prstGeom prst="rect">
                  <a:avLst/>
                </a:prstGeom>
                <a:blipFill>
                  <a:blip r:embed="rId3"/>
                  <a:stretch>
                    <a:fillRect l="-1065" t="-670" r="-106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" name="Rettangolo con angoli arrotondati 2">
              <a:extLst>
                <a:ext uri="{FF2B5EF4-FFF2-40B4-BE49-F238E27FC236}">
                  <a16:creationId xmlns:a16="http://schemas.microsoft.com/office/drawing/2014/main" id="{A25487C2-FB8F-21B6-D935-2103B72E5001}"/>
                </a:ext>
              </a:extLst>
            </p:cNvPr>
            <p:cNvSpPr/>
            <p:nvPr/>
          </p:nvSpPr>
          <p:spPr>
            <a:xfrm>
              <a:off x="2402612" y="3970299"/>
              <a:ext cx="2348179" cy="826617"/>
            </a:xfrm>
            <a:prstGeom prst="roundRect">
              <a:avLst/>
            </a:prstGeom>
            <a:noFill/>
            <a:ln w="38100">
              <a:solidFill>
                <a:srgbClr val="D8212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it-IT"/>
            </a:p>
          </p:txBody>
        </p:sp>
      </p:grpSp>
    </p:spTree>
    <p:extLst>
      <p:ext uri="{BB962C8B-B14F-4D97-AF65-F5344CB8AC3E}">
        <p14:creationId xmlns:p14="http://schemas.microsoft.com/office/powerpoint/2010/main" val="23934415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F35CF6-1E16-A466-931C-316C549D11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A803B91-2EB5-7C66-DD2A-0735423B9D83}"/>
              </a:ext>
            </a:extLst>
          </p:cNvPr>
          <p:cNvSpPr/>
          <p:nvPr/>
        </p:nvSpPr>
        <p:spPr>
          <a:xfrm>
            <a:off x="-1" y="6114422"/>
            <a:ext cx="12192000" cy="743578"/>
          </a:xfrm>
          <a:prstGeom prst="rect">
            <a:avLst/>
          </a:prstGeom>
          <a:solidFill>
            <a:srgbClr val="D821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41A0F1-150F-8E2E-6E1D-E9021B8E6E4F}"/>
              </a:ext>
            </a:extLst>
          </p:cNvPr>
          <p:cNvSpPr/>
          <p:nvPr/>
        </p:nvSpPr>
        <p:spPr>
          <a:xfrm>
            <a:off x="0" y="-1"/>
            <a:ext cx="157316" cy="894735"/>
          </a:xfrm>
          <a:prstGeom prst="rect">
            <a:avLst/>
          </a:prstGeom>
          <a:solidFill>
            <a:srgbClr val="D821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7820C5B-FBFC-5428-DC29-3B1C6D626409}"/>
              </a:ext>
            </a:extLst>
          </p:cNvPr>
          <p:cNvSpPr/>
          <p:nvPr/>
        </p:nvSpPr>
        <p:spPr>
          <a:xfrm>
            <a:off x="-1" y="886771"/>
            <a:ext cx="11520000" cy="36000"/>
          </a:xfrm>
          <a:prstGeom prst="rect">
            <a:avLst/>
          </a:prstGeom>
          <a:solidFill>
            <a:srgbClr val="696B6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467E21F-52E6-5749-2574-2A6EADB136BD}"/>
              </a:ext>
            </a:extLst>
          </p:cNvPr>
          <p:cNvGrpSpPr/>
          <p:nvPr/>
        </p:nvGrpSpPr>
        <p:grpSpPr>
          <a:xfrm>
            <a:off x="11054652" y="5666546"/>
            <a:ext cx="45719" cy="895751"/>
            <a:chOff x="-783386" y="1651818"/>
            <a:chExt cx="45719" cy="89575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9EDBA0B-9993-193D-3704-49A2B037BD58}"/>
                </a:ext>
              </a:extLst>
            </p:cNvPr>
            <p:cNvSpPr/>
            <p:nvPr/>
          </p:nvSpPr>
          <p:spPr>
            <a:xfrm>
              <a:off x="-783386" y="2097569"/>
              <a:ext cx="45719" cy="45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B91404C-BF74-765D-EA6F-3A9E677A0270}"/>
                </a:ext>
              </a:extLst>
            </p:cNvPr>
            <p:cNvSpPr/>
            <p:nvPr/>
          </p:nvSpPr>
          <p:spPr>
            <a:xfrm>
              <a:off x="-783386" y="1651818"/>
              <a:ext cx="45719" cy="450000"/>
            </a:xfrm>
            <a:prstGeom prst="rect">
              <a:avLst/>
            </a:prstGeom>
            <a:solidFill>
              <a:srgbClr val="696B6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66D1E783-57A4-4816-8FCC-AD0687B03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23555" y="6303648"/>
            <a:ext cx="2743200" cy="365125"/>
          </a:xfrm>
        </p:spPr>
        <p:txBody>
          <a:bodyPr/>
          <a:lstStyle/>
          <a:p>
            <a:fld id="{505A3AEF-E127-4B09-8B0E-0218CB5010B4}" type="slidenum">
              <a:rPr lang="en-GB" sz="1600" smtClean="0">
                <a:solidFill>
                  <a:schemeClr val="bg1"/>
                </a:solidFill>
                <a:latin typeface="Berlin Sans FB" panose="020E0602020502020306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fld>
            <a:endParaRPr lang="en-GB" sz="1600">
              <a:solidFill>
                <a:schemeClr val="bg1"/>
              </a:solidFill>
              <a:latin typeface="Berlin Sans FB" panose="020E0602020502020306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25C544F-5675-135A-50B7-0FEBCAD131A0}"/>
              </a:ext>
            </a:extLst>
          </p:cNvPr>
          <p:cNvSpPr txBox="1"/>
          <p:nvPr/>
        </p:nvSpPr>
        <p:spPr>
          <a:xfrm>
            <a:off x="8596708" y="295703"/>
            <a:ext cx="27430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200">
                <a:solidFill>
                  <a:srgbClr val="D82126"/>
                </a:solidFill>
                <a:latin typeface="Berlin Sans FB" panose="020E0602020502020306" pitchFamily="34" charset="0"/>
              </a:rPr>
              <a:t>Link </a:t>
            </a:r>
            <a:r>
              <a:rPr lang="it-IT" sz="3200" err="1">
                <a:solidFill>
                  <a:srgbClr val="D82126"/>
                </a:solidFill>
                <a:latin typeface="Berlin Sans FB" panose="020E0602020502020306" pitchFamily="34" charset="0"/>
              </a:rPr>
              <a:t>Submodel</a:t>
            </a:r>
            <a:endParaRPr lang="en-GB" sz="3200">
              <a:solidFill>
                <a:srgbClr val="D82126"/>
              </a:solidFill>
              <a:latin typeface="Berlin Sans FB" panose="020E0602020502020306" pitchFamily="34" charset="0"/>
            </a:endParaRPr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EA5A8540-0942-B2C3-DBB7-AD8AFAD0097D}"/>
              </a:ext>
            </a:extLst>
          </p:cNvPr>
          <p:cNvGrpSpPr/>
          <p:nvPr/>
        </p:nvGrpSpPr>
        <p:grpSpPr>
          <a:xfrm>
            <a:off x="755291" y="1139137"/>
            <a:ext cx="10764707" cy="4216539"/>
            <a:chOff x="425245" y="1114652"/>
            <a:chExt cx="6230724" cy="421653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15">
                  <a:extLst>
                    <a:ext uri="{FF2B5EF4-FFF2-40B4-BE49-F238E27FC236}">
                      <a16:creationId xmlns:a16="http://schemas.microsoft.com/office/drawing/2014/main" id="{1A30015A-2965-F133-D9AC-465C652A1425}"/>
                    </a:ext>
                  </a:extLst>
                </p:cNvPr>
                <p:cNvSpPr txBox="1"/>
                <p:nvPr/>
              </p:nvSpPr>
              <p:spPr>
                <a:xfrm>
                  <a:off x="425245" y="1114652"/>
                  <a:ext cx="6230724" cy="421653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just"/>
                  <a:r>
                    <a:rPr lang="it-IT" sz="2000">
                      <a:solidFill>
                        <a:schemeClr val="tx1"/>
                      </a:solidFill>
                      <a:latin typeface="Bierstadt" panose="020B0004020202020204" pitchFamily="34" charset="0"/>
                    </a:rPr>
                    <a:t>To solve the Euler </a:t>
                  </a:r>
                  <a:r>
                    <a:rPr lang="it-IT" sz="2000" err="1">
                      <a:solidFill>
                        <a:schemeClr val="tx1"/>
                      </a:solidFill>
                      <a:latin typeface="Bierstadt" panose="020B0004020202020204" pitchFamily="34" charset="0"/>
                    </a:rPr>
                    <a:t>Equations</a:t>
                  </a:r>
                  <a:r>
                    <a:rPr lang="it-IT" sz="2000">
                      <a:solidFill>
                        <a:schemeClr val="tx1"/>
                      </a:solidFill>
                      <a:latin typeface="Bierstadt" panose="020B0004020202020204" pitchFamily="34" charset="0"/>
                    </a:rPr>
                    <a:t> </a:t>
                  </a:r>
                  <a:r>
                    <a:rPr lang="it-IT" sz="2000" err="1">
                      <a:solidFill>
                        <a:schemeClr val="tx1"/>
                      </a:solidFill>
                      <a:latin typeface="Bierstadt" panose="020B0004020202020204" pitchFamily="34" charset="0"/>
                    </a:rPr>
                    <a:t>we</a:t>
                  </a:r>
                  <a:r>
                    <a:rPr lang="it-IT" sz="2000">
                      <a:solidFill>
                        <a:schemeClr val="tx1"/>
                      </a:solidFill>
                      <a:latin typeface="Bierstadt" panose="020B0004020202020204" pitchFamily="34" charset="0"/>
                    </a:rPr>
                    <a:t> </a:t>
                  </a:r>
                  <a:r>
                    <a:rPr lang="it-IT" sz="2000" err="1">
                      <a:solidFill>
                        <a:schemeClr val="tx1"/>
                      </a:solidFill>
                      <a:latin typeface="Bierstadt" panose="020B0004020202020204" pitchFamily="34" charset="0"/>
                    </a:rPr>
                    <a:t>need</a:t>
                  </a:r>
                  <a:r>
                    <a:rPr lang="it-IT" sz="2000">
                      <a:solidFill>
                        <a:schemeClr val="tx1"/>
                      </a:solidFill>
                      <a:latin typeface="Bierstadt" panose="020B0004020202020204" pitchFamily="34" charset="0"/>
                    </a:rPr>
                    <a:t> to </a:t>
                  </a:r>
                  <a:r>
                    <a:rPr lang="it-IT" sz="2000" err="1">
                      <a:solidFill>
                        <a:schemeClr val="tx1"/>
                      </a:solidFill>
                      <a:latin typeface="Bierstadt" panose="020B0004020202020204" pitchFamily="34" charset="0"/>
                    </a:rPr>
                    <a:t>write</a:t>
                  </a:r>
                  <a:r>
                    <a:rPr lang="it-IT" sz="2000">
                      <a:solidFill>
                        <a:schemeClr val="tx1"/>
                      </a:solidFill>
                      <a:latin typeface="Bierstadt" panose="020B0004020202020204" pitchFamily="34" charset="0"/>
                    </a:rPr>
                    <a:t> the </a:t>
                  </a:r>
                  <a:r>
                    <a:rPr lang="it-IT" sz="2000" err="1">
                      <a:solidFill>
                        <a:schemeClr val="tx1"/>
                      </a:solidFill>
                      <a:latin typeface="Bierstadt" panose="020B0004020202020204" pitchFamily="34" charset="0"/>
                    </a:rPr>
                    <a:t>resultant</a:t>
                  </a:r>
                  <a:r>
                    <a:rPr lang="it-IT" sz="2000">
                      <a:solidFill>
                        <a:schemeClr val="tx1"/>
                      </a:solidFill>
                      <a:latin typeface="Bierstadt" panose="020B0004020202020204" pitchFamily="34" charset="0"/>
                    </a:rPr>
                    <a:t> force and torque </a:t>
                  </a:r>
                  <a:r>
                    <a:rPr lang="it-IT" sz="2000" err="1">
                      <a:solidFill>
                        <a:schemeClr val="tx1"/>
                      </a:solidFill>
                      <a:latin typeface="Bierstadt" panose="020B0004020202020204" pitchFamily="34" charset="0"/>
                    </a:rPr>
                    <a:t>effects</a:t>
                  </a:r>
                  <a:r>
                    <a:rPr lang="it-IT" sz="2000">
                      <a:solidFill>
                        <a:schemeClr val="tx1"/>
                      </a:solidFill>
                      <a:latin typeface="Bierstadt" panose="020B0004020202020204" pitchFamily="34" charset="0"/>
                    </a:rPr>
                    <a:t> on the </a:t>
                  </a:r>
                  <a:r>
                    <a:rPr lang="it-IT" sz="2000" err="1">
                      <a:solidFill>
                        <a:schemeClr val="tx1"/>
                      </a:solidFill>
                      <a:latin typeface="Bierstadt" panose="020B0004020202020204" pitchFamily="34" charset="0"/>
                    </a:rPr>
                    <a:t>rigid</a:t>
                  </a:r>
                  <a:r>
                    <a:rPr lang="it-IT" sz="2000">
                      <a:solidFill>
                        <a:schemeClr val="tx1"/>
                      </a:solidFill>
                      <a:latin typeface="Bierstadt" panose="020B0004020202020204" pitchFamily="34" charset="0"/>
                    </a:rPr>
                    <a:t> body with </a:t>
                  </a:r>
                  <a:r>
                    <a:rPr lang="it-IT" sz="2000" err="1">
                      <a:solidFill>
                        <a:schemeClr val="tx1"/>
                      </a:solidFill>
                      <a:latin typeface="Bierstadt" panose="020B0004020202020204" pitchFamily="34" charset="0"/>
                    </a:rPr>
                    <a:t>respect</a:t>
                  </a:r>
                  <a:r>
                    <a:rPr lang="it-IT" sz="2000">
                      <a:solidFill>
                        <a:schemeClr val="tx1"/>
                      </a:solidFill>
                      <a:latin typeface="Bierstadt" panose="020B0004020202020204" pitchFamily="34" charset="0"/>
                    </a:rPr>
                    <a:t> to the </a:t>
                  </a:r>
                  <a:r>
                    <a:rPr lang="it-IT" sz="2000" err="1">
                      <a:solidFill>
                        <a:schemeClr val="tx1"/>
                      </a:solidFill>
                      <a:latin typeface="Bierstadt" panose="020B0004020202020204" pitchFamily="34" charset="0"/>
                    </a:rPr>
                    <a:t>barycenter</a:t>
                  </a:r>
                  <a:r>
                    <a:rPr lang="it-IT" sz="2000">
                      <a:solidFill>
                        <a:schemeClr val="tx1"/>
                      </a:solidFill>
                      <a:latin typeface="Bierstadt" panose="020B0004020202020204" pitchFamily="34" charset="0"/>
                    </a:rPr>
                    <a:t>.</a:t>
                  </a:r>
                </a:p>
                <a:p>
                  <a:pPr algn="just"/>
                  <a:endParaRPr lang="it-IT" sz="2000">
                    <a:solidFill>
                      <a:schemeClr val="tx1"/>
                    </a:solidFill>
                    <a:latin typeface="Bierstadt" panose="020B0004020202020204" pitchFamily="34" charset="0"/>
                  </a:endParaRPr>
                </a:p>
                <a:p>
                  <a:pPr algn="just"/>
                  <a:r>
                    <a:rPr lang="it-IT" sz="2000" err="1">
                      <a:solidFill>
                        <a:schemeClr val="tx1"/>
                      </a:solidFill>
                      <a:latin typeface="Bierstadt" panose="020B0004020202020204" pitchFamily="34" charset="0"/>
                    </a:rPr>
                    <a:t>We</a:t>
                  </a:r>
                  <a:r>
                    <a:rPr lang="it-IT" sz="2000">
                      <a:solidFill>
                        <a:schemeClr val="tx1"/>
                      </a:solidFill>
                      <a:latin typeface="Bierstadt" panose="020B0004020202020204" pitchFamily="34" charset="0"/>
                    </a:rPr>
                    <a:t> can </a:t>
                  </a:r>
                  <a:r>
                    <a:rPr lang="it-IT" sz="2000" err="1">
                      <a:solidFill>
                        <a:schemeClr val="tx1"/>
                      </a:solidFill>
                      <a:latin typeface="Bierstadt" panose="020B0004020202020204" pitchFamily="34" charset="0"/>
                    </a:rPr>
                    <a:t>write</a:t>
                  </a:r>
                  <a:r>
                    <a:rPr lang="it-IT" sz="2000">
                      <a:solidFill>
                        <a:schemeClr val="tx1"/>
                      </a:solidFill>
                      <a:latin typeface="Bierstadt" panose="020B0004020202020204" pitchFamily="34" charset="0"/>
                    </a:rPr>
                    <a:t> a </a:t>
                  </a:r>
                  <a:r>
                    <a:rPr lang="it-IT" sz="2000" err="1">
                      <a:solidFill>
                        <a:schemeClr val="tx1"/>
                      </a:solidFill>
                      <a:latin typeface="Bierstadt" panose="020B0004020202020204" pitchFamily="34" charset="0"/>
                    </a:rPr>
                    <a:t>kinematic</a:t>
                  </a:r>
                  <a:r>
                    <a:rPr lang="it-IT" sz="2000">
                      <a:solidFill>
                        <a:schemeClr val="tx1"/>
                      </a:solidFill>
                      <a:latin typeface="Bierstadt" panose="020B0004020202020204" pitchFamily="34" charset="0"/>
                    </a:rPr>
                    <a:t> relation </a:t>
                  </a:r>
                  <a:r>
                    <a:rPr lang="it-IT" sz="2000" err="1">
                      <a:solidFill>
                        <a:schemeClr val="tx1"/>
                      </a:solidFill>
                      <a:latin typeface="Bierstadt" panose="020B0004020202020204" pitchFamily="34" charset="0"/>
                    </a:rPr>
                    <a:t>between</a:t>
                  </a:r>
                  <a:r>
                    <a:rPr lang="it-IT" sz="2000">
                      <a:solidFill>
                        <a:schemeClr val="tx1"/>
                      </a:solidFill>
                      <a:latin typeface="Bierstadt" panose="020B0004020202020204" pitchFamily="34" charset="0"/>
                    </a:rPr>
                    <a:t> </a:t>
                  </a:r>
                  <a:r>
                    <a:rPr lang="it-IT" sz="2000" err="1">
                      <a:solidFill>
                        <a:schemeClr val="tx1"/>
                      </a:solidFill>
                      <a:latin typeface="Bierstadt" panose="020B0004020202020204" pitchFamily="34" charset="0"/>
                    </a:rPr>
                    <a:t>velocities</a:t>
                  </a:r>
                  <a:r>
                    <a:rPr lang="it-IT" sz="2000">
                      <a:solidFill>
                        <a:schemeClr val="tx1"/>
                      </a:solidFill>
                      <a:latin typeface="Bierstadt" panose="020B0004020202020204" pitchFamily="34" charset="0"/>
                    </a:rPr>
                    <a:t> </a:t>
                  </a:r>
                  <a:r>
                    <a:rPr lang="it-IT" sz="2000" err="1">
                      <a:solidFill>
                        <a:schemeClr val="tx1"/>
                      </a:solidFill>
                      <a:latin typeface="Bierstadt" panose="020B0004020202020204" pitchFamily="34" charset="0"/>
                    </a:rPr>
                    <a:t>at</a:t>
                  </a:r>
                  <a:r>
                    <a:rPr lang="it-IT" sz="2000">
                      <a:solidFill>
                        <a:schemeClr val="tx1"/>
                      </a:solidFill>
                      <a:latin typeface="Bierstadt" panose="020B0004020202020204" pitchFamily="34" charset="0"/>
                    </a:rPr>
                    <a:t> ports (A and B) and the </a:t>
                  </a:r>
                  <a:r>
                    <a:rPr lang="it-IT" sz="2000" err="1">
                      <a:solidFill>
                        <a:schemeClr val="tx1"/>
                      </a:solidFill>
                      <a:latin typeface="Bierstadt" panose="020B0004020202020204" pitchFamily="34" charset="0"/>
                    </a:rPr>
                    <a:t>velocity</a:t>
                  </a:r>
                  <a:r>
                    <a:rPr lang="it-IT" sz="2000">
                      <a:solidFill>
                        <a:schemeClr val="tx1"/>
                      </a:solidFill>
                      <a:latin typeface="Bierstadt" panose="020B0004020202020204" pitchFamily="34" charset="0"/>
                    </a:rPr>
                    <a:t> </a:t>
                  </a:r>
                  <a:r>
                    <a:rPr lang="it-IT" sz="2000" err="1">
                      <a:solidFill>
                        <a:schemeClr val="tx1"/>
                      </a:solidFill>
                      <a:latin typeface="Bierstadt" panose="020B0004020202020204" pitchFamily="34" charset="0"/>
                    </a:rPr>
                    <a:t>at</a:t>
                  </a:r>
                  <a:r>
                    <a:rPr lang="it-IT" sz="2000">
                      <a:solidFill>
                        <a:schemeClr val="tx1"/>
                      </a:solidFill>
                      <a:latin typeface="Bierstadt" panose="020B0004020202020204" pitchFamily="34" charset="0"/>
                    </a:rPr>
                    <a:t> the </a:t>
                  </a:r>
                  <a:r>
                    <a:rPr lang="it-IT" sz="2000" err="1">
                      <a:solidFill>
                        <a:schemeClr val="tx1"/>
                      </a:solidFill>
                      <a:latin typeface="Bierstadt" panose="020B0004020202020204" pitchFamily="34" charset="0"/>
                    </a:rPr>
                    <a:t>barycenter</a:t>
                  </a:r>
                  <a:r>
                    <a:rPr lang="it-IT" sz="2000">
                      <a:solidFill>
                        <a:schemeClr val="tx1"/>
                      </a:solidFill>
                      <a:latin typeface="Bierstadt" panose="020B0004020202020204" pitchFamily="34" charset="0"/>
                    </a:rPr>
                    <a:t> G :</a:t>
                  </a:r>
                </a:p>
                <a:p>
                  <a:pPr algn="just"/>
                  <a:endParaRPr lang="it-IT" sz="2000">
                    <a:solidFill>
                      <a:schemeClr val="tx1"/>
                    </a:solidFill>
                    <a:latin typeface="Bierstadt" panose="020B0004020202020204" pitchFamily="34" charset="0"/>
                  </a:endParaRPr>
                </a:p>
                <a:p>
                  <a:pPr algn="just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it-IT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it-IT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  <m:r>
                          <a:rPr lang="it-IT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it-IT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it-IT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sub>
                        </m:sSub>
                        <m:r>
                          <a:rPr lang="it-IT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it-IT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𝜔</m:t>
                        </m:r>
                        <m:r>
                          <a:rPr lang="it-IT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it-IT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it-IT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𝐺𝐴</m:t>
                            </m:r>
                          </m:sub>
                        </m:sSub>
                      </m:oMath>
                    </m:oMathPara>
                  </a14:m>
                  <a:endParaRPr lang="it-IT" sz="2000">
                    <a:solidFill>
                      <a:schemeClr val="tx1"/>
                    </a:solidFill>
                    <a:latin typeface="Bierstadt" panose="020B0004020202020204" pitchFamily="34" charset="0"/>
                  </a:endParaRPr>
                </a:p>
                <a:p>
                  <a:pPr algn="just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it-IT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it-IT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  <m:r>
                          <a:rPr lang="it-IT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it-IT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it-IT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sub>
                        </m:sSub>
                        <m:r>
                          <a:rPr lang="it-IT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it-IT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𝜔</m:t>
                        </m:r>
                        <m:r>
                          <a:rPr lang="it-IT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it-IT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it-IT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𝐺𝐵</m:t>
                            </m:r>
                          </m:sub>
                        </m:sSub>
                      </m:oMath>
                    </m:oMathPara>
                  </a14:m>
                  <a:endParaRPr lang="it-IT" sz="2000">
                    <a:solidFill>
                      <a:schemeClr val="tx1"/>
                    </a:solidFill>
                    <a:latin typeface="Bierstadt" panose="020B0004020202020204" pitchFamily="34" charset="0"/>
                  </a:endParaRPr>
                </a:p>
                <a:p>
                  <a:pPr algn="just"/>
                  <a:endParaRPr lang="it-IT" sz="2000">
                    <a:solidFill>
                      <a:schemeClr val="tx1"/>
                    </a:solidFill>
                    <a:latin typeface="Bierstadt" panose="020B0004020202020204" pitchFamily="34" charset="0"/>
                  </a:endParaRPr>
                </a:p>
                <a:p>
                  <a:pPr algn="just"/>
                  <a:r>
                    <a:rPr lang="it-IT" sz="2000" err="1">
                      <a:solidFill>
                        <a:schemeClr val="tx1"/>
                      </a:solidFill>
                      <a:latin typeface="Bierstadt" panose="020B0004020202020204" pitchFamily="34" charset="0"/>
                    </a:rPr>
                    <a:t>These</a:t>
                  </a:r>
                  <a:r>
                    <a:rPr lang="it-IT" sz="2000">
                      <a:solidFill>
                        <a:schemeClr val="tx1"/>
                      </a:solidFill>
                      <a:latin typeface="Bierstadt" panose="020B0004020202020204" pitchFamily="34" charset="0"/>
                    </a:rPr>
                    <a:t> relations are </a:t>
                  </a:r>
                  <a:r>
                    <a:rPr lang="it-IT" sz="2000" err="1">
                      <a:solidFill>
                        <a:schemeClr val="tx1"/>
                      </a:solidFill>
                      <a:latin typeface="Bierstadt" panose="020B0004020202020204" pitchFamily="34" charset="0"/>
                    </a:rPr>
                    <a:t>used</a:t>
                  </a:r>
                  <a:r>
                    <a:rPr lang="it-IT" sz="2000">
                      <a:solidFill>
                        <a:schemeClr val="tx1"/>
                      </a:solidFill>
                      <a:latin typeface="Bierstadt" panose="020B0004020202020204" pitchFamily="34" charset="0"/>
                    </a:rPr>
                    <a:t> to compute the </a:t>
                  </a:r>
                  <a:r>
                    <a:rPr lang="it-IT" sz="2000" err="1">
                      <a:solidFill>
                        <a:schemeClr val="tx1"/>
                      </a:solidFill>
                      <a:latin typeface="Bierstadt" panose="020B0004020202020204" pitchFamily="34" charset="0"/>
                    </a:rPr>
                    <a:t>rigid</a:t>
                  </a:r>
                  <a:r>
                    <a:rPr lang="it-IT" sz="2000">
                      <a:solidFill>
                        <a:schemeClr val="tx1"/>
                      </a:solidFill>
                      <a:latin typeface="Bierstadt" panose="020B0004020202020204" pitchFamily="34" charset="0"/>
                    </a:rPr>
                    <a:t> body dynamics from the </a:t>
                  </a:r>
                  <a:r>
                    <a:rPr lang="it-IT" sz="2000" err="1">
                      <a:solidFill>
                        <a:schemeClr val="tx1"/>
                      </a:solidFill>
                      <a:latin typeface="Bierstadt" panose="020B0004020202020204" pitchFamily="34" charset="0"/>
                    </a:rPr>
                    <a:t>forces</a:t>
                  </a:r>
                  <a:r>
                    <a:rPr lang="it-IT" sz="2000">
                      <a:solidFill>
                        <a:schemeClr val="tx1"/>
                      </a:solidFill>
                      <a:latin typeface="Bierstadt" panose="020B0004020202020204" pitchFamily="34" charset="0"/>
                    </a:rPr>
                    <a:t> and </a:t>
                  </a:r>
                  <a:r>
                    <a:rPr lang="it-IT" sz="2000" err="1">
                      <a:solidFill>
                        <a:schemeClr val="tx1"/>
                      </a:solidFill>
                      <a:latin typeface="Bierstadt" panose="020B0004020202020204" pitchFamily="34" charset="0"/>
                    </a:rPr>
                    <a:t>torques</a:t>
                  </a:r>
                  <a:r>
                    <a:rPr lang="it-IT" sz="2000">
                      <a:solidFill>
                        <a:schemeClr val="tx1"/>
                      </a:solidFill>
                      <a:latin typeface="Bierstadt" panose="020B0004020202020204" pitchFamily="34" charset="0"/>
                    </a:rPr>
                    <a:t> exchanged </a:t>
                  </a:r>
                  <a:r>
                    <a:rPr lang="it-IT" sz="2000" err="1">
                      <a:solidFill>
                        <a:schemeClr val="tx1"/>
                      </a:solidFill>
                      <a:latin typeface="Bierstadt" panose="020B0004020202020204" pitchFamily="34" charset="0"/>
                    </a:rPr>
                    <a:t>at</a:t>
                  </a:r>
                  <a:r>
                    <a:rPr lang="it-IT" sz="2000">
                      <a:solidFill>
                        <a:schemeClr val="tx1"/>
                      </a:solidFill>
                      <a:latin typeface="Bierstadt" panose="020B0004020202020204" pitchFamily="34" charset="0"/>
                    </a:rPr>
                    <a:t> the ports.</a:t>
                  </a:r>
                </a:p>
                <a:p>
                  <a:pPr marL="342900" indent="-342900" algn="just">
                    <a:buFontTx/>
                    <a:buChar char="-"/>
                  </a:pPr>
                  <a:endParaRPr lang="it-IT" sz="24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Berlin Sans FB" panose="020E0602020502020306" pitchFamily="34" charset="0"/>
                  </a:endParaRPr>
                </a:p>
                <a:p>
                  <a:pPr marL="342900" indent="-342900" algn="just">
                    <a:buFontTx/>
                    <a:buChar char="-"/>
                  </a:pPr>
                  <a:endParaRPr lang="it-IT" sz="24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Berlin Sans FB" panose="020E0602020502020306" pitchFamily="34" charset="0"/>
                  </a:endParaRPr>
                </a:p>
              </p:txBody>
            </p:sp>
          </mc:Choice>
          <mc:Fallback xmlns="">
            <p:sp>
              <p:nvSpPr>
                <p:cNvPr id="4" name="TextBox 15">
                  <a:extLst>
                    <a:ext uri="{FF2B5EF4-FFF2-40B4-BE49-F238E27FC236}">
                      <a16:creationId xmlns:a16="http://schemas.microsoft.com/office/drawing/2014/main" id="{1A30015A-2965-F133-D9AC-465C652A142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5245" y="1114652"/>
                  <a:ext cx="6230724" cy="4216539"/>
                </a:xfrm>
                <a:prstGeom prst="rect">
                  <a:avLst/>
                </a:prstGeom>
                <a:blipFill>
                  <a:blip r:embed="rId2"/>
                  <a:stretch>
                    <a:fillRect l="-623" t="-867" r="-56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" name="Rettangolo con angoli arrotondati 1">
              <a:extLst>
                <a:ext uri="{FF2B5EF4-FFF2-40B4-BE49-F238E27FC236}">
                  <a16:creationId xmlns:a16="http://schemas.microsoft.com/office/drawing/2014/main" id="{9FF48542-87C3-FD7B-9442-AC6512740B98}"/>
                </a:ext>
              </a:extLst>
            </p:cNvPr>
            <p:cNvSpPr/>
            <p:nvPr/>
          </p:nvSpPr>
          <p:spPr>
            <a:xfrm>
              <a:off x="2366517" y="2902129"/>
              <a:ext cx="2348179" cy="826617"/>
            </a:xfrm>
            <a:prstGeom prst="roundRect">
              <a:avLst/>
            </a:prstGeom>
            <a:noFill/>
            <a:ln w="38100">
              <a:solidFill>
                <a:srgbClr val="D8212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it-IT"/>
            </a:p>
          </p:txBody>
        </p:sp>
      </p:grpSp>
    </p:spTree>
    <p:extLst>
      <p:ext uri="{BB962C8B-B14F-4D97-AF65-F5344CB8AC3E}">
        <p14:creationId xmlns:p14="http://schemas.microsoft.com/office/powerpoint/2010/main" val="23376211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9A056C-614A-05BF-DF82-CB13A3DF84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62DE823-6C19-9D57-C2C6-FCAFFB4F6653}"/>
              </a:ext>
            </a:extLst>
          </p:cNvPr>
          <p:cNvSpPr/>
          <p:nvPr/>
        </p:nvSpPr>
        <p:spPr>
          <a:xfrm>
            <a:off x="-1" y="6114422"/>
            <a:ext cx="12192000" cy="743578"/>
          </a:xfrm>
          <a:prstGeom prst="rect">
            <a:avLst/>
          </a:prstGeom>
          <a:solidFill>
            <a:srgbClr val="D821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73F456E-FC1C-FDA3-5C83-353791B4D018}"/>
              </a:ext>
            </a:extLst>
          </p:cNvPr>
          <p:cNvSpPr/>
          <p:nvPr/>
        </p:nvSpPr>
        <p:spPr>
          <a:xfrm>
            <a:off x="0" y="-1"/>
            <a:ext cx="157316" cy="894735"/>
          </a:xfrm>
          <a:prstGeom prst="rect">
            <a:avLst/>
          </a:prstGeom>
          <a:solidFill>
            <a:srgbClr val="D821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F729ED6-05E7-F78E-1566-42506C296BB0}"/>
              </a:ext>
            </a:extLst>
          </p:cNvPr>
          <p:cNvSpPr/>
          <p:nvPr/>
        </p:nvSpPr>
        <p:spPr>
          <a:xfrm>
            <a:off x="-1" y="886771"/>
            <a:ext cx="11520000" cy="36000"/>
          </a:xfrm>
          <a:prstGeom prst="rect">
            <a:avLst/>
          </a:prstGeom>
          <a:solidFill>
            <a:srgbClr val="696B6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F8044BC-CB8C-1581-7AB7-F9679B5B6494}"/>
              </a:ext>
            </a:extLst>
          </p:cNvPr>
          <p:cNvGrpSpPr/>
          <p:nvPr/>
        </p:nvGrpSpPr>
        <p:grpSpPr>
          <a:xfrm>
            <a:off x="11054652" y="5666546"/>
            <a:ext cx="45719" cy="895751"/>
            <a:chOff x="-783386" y="1651818"/>
            <a:chExt cx="45719" cy="89575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B0191AA-53D2-A6BF-F656-813381BF72B7}"/>
                </a:ext>
              </a:extLst>
            </p:cNvPr>
            <p:cNvSpPr/>
            <p:nvPr/>
          </p:nvSpPr>
          <p:spPr>
            <a:xfrm>
              <a:off x="-783386" y="2097569"/>
              <a:ext cx="45719" cy="45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1B16D6C-350F-61BE-BF05-E39647DB9A01}"/>
                </a:ext>
              </a:extLst>
            </p:cNvPr>
            <p:cNvSpPr/>
            <p:nvPr/>
          </p:nvSpPr>
          <p:spPr>
            <a:xfrm>
              <a:off x="-783386" y="1651818"/>
              <a:ext cx="45719" cy="450000"/>
            </a:xfrm>
            <a:prstGeom prst="rect">
              <a:avLst/>
            </a:prstGeom>
            <a:solidFill>
              <a:srgbClr val="696B6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52D9738C-610B-724F-8F34-502F10A4EB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23555" y="6303648"/>
            <a:ext cx="2743200" cy="365125"/>
          </a:xfrm>
        </p:spPr>
        <p:txBody>
          <a:bodyPr/>
          <a:lstStyle/>
          <a:p>
            <a:fld id="{505A3AEF-E127-4B09-8B0E-0218CB5010B4}" type="slidenum">
              <a:rPr lang="en-GB" sz="1600" smtClean="0">
                <a:solidFill>
                  <a:schemeClr val="bg1"/>
                </a:solidFill>
                <a:latin typeface="Berlin Sans FB" panose="020E0602020502020306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fld>
            <a:endParaRPr lang="en-GB" sz="1600">
              <a:solidFill>
                <a:schemeClr val="bg1"/>
              </a:solidFill>
              <a:latin typeface="Berlin Sans FB" panose="020E0602020502020306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7605747-F5FE-9ED2-147D-BA00BEAA8C19}"/>
              </a:ext>
            </a:extLst>
          </p:cNvPr>
          <p:cNvSpPr txBox="1"/>
          <p:nvPr/>
        </p:nvSpPr>
        <p:spPr>
          <a:xfrm>
            <a:off x="8596708" y="295703"/>
            <a:ext cx="27430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200">
                <a:solidFill>
                  <a:srgbClr val="D82126"/>
                </a:solidFill>
                <a:latin typeface="Berlin Sans FB" panose="020E0602020502020306" pitchFamily="34" charset="0"/>
              </a:rPr>
              <a:t>Link </a:t>
            </a:r>
            <a:r>
              <a:rPr lang="it-IT" sz="3200" err="1">
                <a:solidFill>
                  <a:srgbClr val="D82126"/>
                </a:solidFill>
                <a:latin typeface="Berlin Sans FB" panose="020E0602020502020306" pitchFamily="34" charset="0"/>
              </a:rPr>
              <a:t>Submodel</a:t>
            </a:r>
            <a:endParaRPr lang="en-GB" sz="3200">
              <a:solidFill>
                <a:srgbClr val="D82126"/>
              </a:solidFill>
              <a:latin typeface="Berlin Sans FB" panose="020E0602020502020306" pitchFamily="34" charset="0"/>
            </a:endParaRPr>
          </a:p>
        </p:txBody>
      </p:sp>
      <p:sp>
        <p:nvSpPr>
          <p:cNvPr id="4" name="TextBox 15">
            <a:extLst>
              <a:ext uri="{FF2B5EF4-FFF2-40B4-BE49-F238E27FC236}">
                <a16:creationId xmlns:a16="http://schemas.microsoft.com/office/drawing/2014/main" id="{54915959-61A8-6E7A-913E-D4483684DF5B}"/>
              </a:ext>
            </a:extLst>
          </p:cNvPr>
          <p:cNvSpPr txBox="1"/>
          <p:nvPr/>
        </p:nvSpPr>
        <p:spPr>
          <a:xfrm>
            <a:off x="511453" y="1368522"/>
            <a:ext cx="111690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endParaRPr lang="it-IT" sz="2400">
              <a:solidFill>
                <a:schemeClr val="tx1">
                  <a:lumMod val="75000"/>
                  <a:lumOff val="25000"/>
                </a:schemeClr>
              </a:solidFill>
              <a:latin typeface="Berlin Sans FB" panose="020E0602020502020306" pitchFamily="34" charset="0"/>
            </a:endParaRPr>
          </a:p>
          <a:p>
            <a:pPr marL="342900" indent="-342900">
              <a:buFontTx/>
              <a:buChar char="-"/>
            </a:pPr>
            <a:endParaRPr lang="it-IT" sz="2400">
              <a:solidFill>
                <a:schemeClr val="tx1">
                  <a:lumMod val="75000"/>
                  <a:lumOff val="25000"/>
                </a:schemeClr>
              </a:solidFill>
              <a:latin typeface="Berlin Sans FB" panose="020E0602020502020306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A2AD084-4A89-030B-2D55-ED7A8165D7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453" y="1826004"/>
            <a:ext cx="11370871" cy="3670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7242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01CAF7-2D9C-53D4-CF8E-E87924B655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8ADC6DD-5174-E3DA-633E-95F530BFFBBB}"/>
              </a:ext>
            </a:extLst>
          </p:cNvPr>
          <p:cNvSpPr/>
          <p:nvPr/>
        </p:nvSpPr>
        <p:spPr>
          <a:xfrm>
            <a:off x="-1" y="6114422"/>
            <a:ext cx="12192000" cy="743578"/>
          </a:xfrm>
          <a:prstGeom prst="rect">
            <a:avLst/>
          </a:prstGeom>
          <a:solidFill>
            <a:srgbClr val="D821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9FDB509-DB64-9A54-D90E-602E76264570}"/>
              </a:ext>
            </a:extLst>
          </p:cNvPr>
          <p:cNvSpPr/>
          <p:nvPr/>
        </p:nvSpPr>
        <p:spPr>
          <a:xfrm>
            <a:off x="0" y="-1"/>
            <a:ext cx="157316" cy="894735"/>
          </a:xfrm>
          <a:prstGeom prst="rect">
            <a:avLst/>
          </a:prstGeom>
          <a:solidFill>
            <a:srgbClr val="D821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B83ECC9-21FE-C457-6CF6-EDC4D9AFA3D5}"/>
              </a:ext>
            </a:extLst>
          </p:cNvPr>
          <p:cNvSpPr/>
          <p:nvPr/>
        </p:nvSpPr>
        <p:spPr>
          <a:xfrm>
            <a:off x="-1" y="886771"/>
            <a:ext cx="11520000" cy="36000"/>
          </a:xfrm>
          <a:prstGeom prst="rect">
            <a:avLst/>
          </a:prstGeom>
          <a:solidFill>
            <a:srgbClr val="696B6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7CBC435-5C2A-EDFA-79B7-95BFB801F77F}"/>
              </a:ext>
            </a:extLst>
          </p:cNvPr>
          <p:cNvGrpSpPr/>
          <p:nvPr/>
        </p:nvGrpSpPr>
        <p:grpSpPr>
          <a:xfrm>
            <a:off x="11054652" y="5666546"/>
            <a:ext cx="45719" cy="895751"/>
            <a:chOff x="-783386" y="1651818"/>
            <a:chExt cx="45719" cy="89575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7396E7D-5048-4D54-7C5B-E975A3381405}"/>
                </a:ext>
              </a:extLst>
            </p:cNvPr>
            <p:cNvSpPr/>
            <p:nvPr/>
          </p:nvSpPr>
          <p:spPr>
            <a:xfrm>
              <a:off x="-783386" y="2097569"/>
              <a:ext cx="45719" cy="45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287B582-1C03-4F54-7ABF-0F2A7D724036}"/>
                </a:ext>
              </a:extLst>
            </p:cNvPr>
            <p:cNvSpPr/>
            <p:nvPr/>
          </p:nvSpPr>
          <p:spPr>
            <a:xfrm>
              <a:off x="-783386" y="1651818"/>
              <a:ext cx="45719" cy="450000"/>
            </a:xfrm>
            <a:prstGeom prst="rect">
              <a:avLst/>
            </a:prstGeom>
            <a:solidFill>
              <a:srgbClr val="696B6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0ABF0BF-4792-0151-6838-CB68DA964D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23555" y="6303648"/>
            <a:ext cx="2743200" cy="365125"/>
          </a:xfrm>
        </p:spPr>
        <p:txBody>
          <a:bodyPr/>
          <a:lstStyle/>
          <a:p>
            <a:fld id="{505A3AEF-E127-4B09-8B0E-0218CB5010B4}" type="slidenum">
              <a:rPr lang="en-GB" sz="1600" smtClean="0">
                <a:solidFill>
                  <a:schemeClr val="bg1"/>
                </a:solidFill>
                <a:latin typeface="Berlin Sans FB" panose="020E0602020502020306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fld>
            <a:endParaRPr lang="en-GB" sz="1600">
              <a:solidFill>
                <a:schemeClr val="bg1"/>
              </a:solidFill>
              <a:latin typeface="Berlin Sans FB" panose="020E0602020502020306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B4E8329-34FB-CDC5-327F-F34AAAE0D99D}"/>
              </a:ext>
            </a:extLst>
          </p:cNvPr>
          <p:cNvSpPr txBox="1"/>
          <p:nvPr/>
        </p:nvSpPr>
        <p:spPr>
          <a:xfrm>
            <a:off x="8567202" y="295703"/>
            <a:ext cx="27671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200">
                <a:solidFill>
                  <a:srgbClr val="D82126"/>
                </a:solidFill>
                <a:latin typeface="Berlin Sans FB" panose="020E0602020502020306" pitchFamily="34" charset="0"/>
              </a:rPr>
              <a:t>Joint </a:t>
            </a:r>
            <a:r>
              <a:rPr lang="it-IT" sz="3200" err="1">
                <a:solidFill>
                  <a:srgbClr val="D82126"/>
                </a:solidFill>
                <a:latin typeface="Berlin Sans FB" panose="020E0602020502020306" pitchFamily="34" charset="0"/>
              </a:rPr>
              <a:t>Submodel</a:t>
            </a:r>
            <a:endParaRPr lang="en-GB" sz="3200">
              <a:solidFill>
                <a:srgbClr val="D82126"/>
              </a:solidFill>
              <a:latin typeface="Berlin Sans FB" panose="020E0602020502020306" pitchFamily="34" charset="0"/>
            </a:endParaRPr>
          </a:p>
        </p:txBody>
      </p:sp>
      <p:sp>
        <p:nvSpPr>
          <p:cNvPr id="4" name="TextBox 15">
            <a:extLst>
              <a:ext uri="{FF2B5EF4-FFF2-40B4-BE49-F238E27FC236}">
                <a16:creationId xmlns:a16="http://schemas.microsoft.com/office/drawing/2014/main" id="{B3DB2612-DC9C-4253-3D8E-E0DBF351603E}"/>
              </a:ext>
            </a:extLst>
          </p:cNvPr>
          <p:cNvSpPr txBox="1"/>
          <p:nvPr/>
        </p:nvSpPr>
        <p:spPr>
          <a:xfrm>
            <a:off x="425245" y="1114652"/>
            <a:ext cx="5584547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>
                <a:latin typeface="Bierstadt" panose="020B0004020202020204" pitchFamily="34" charset="0"/>
              </a:rPr>
              <a:t>The revolute joint </a:t>
            </a:r>
            <a:r>
              <a:rPr lang="it-IT" sz="2000" err="1">
                <a:latin typeface="Bierstadt" panose="020B0004020202020204" pitchFamily="34" charset="0"/>
              </a:rPr>
              <a:t>is</a:t>
            </a:r>
            <a:r>
              <a:rPr lang="it-IT" sz="2000">
                <a:latin typeface="Bierstadt" panose="020B0004020202020204" pitchFamily="34" charset="0"/>
              </a:rPr>
              <a:t> </a:t>
            </a:r>
            <a:r>
              <a:rPr lang="it-IT" sz="2000" err="1">
                <a:latin typeface="Bierstadt" panose="020B0004020202020204" pitchFamily="34" charset="0"/>
              </a:rPr>
              <a:t>modelled</a:t>
            </a:r>
            <a:r>
              <a:rPr lang="it-IT" sz="2000">
                <a:latin typeface="Bierstadt" panose="020B0004020202020204" pitchFamily="34" charset="0"/>
              </a:rPr>
              <a:t> </a:t>
            </a:r>
            <a:r>
              <a:rPr lang="it-IT" sz="2000" err="1">
                <a:latin typeface="Bierstadt" panose="020B0004020202020204" pitchFamily="34" charset="0"/>
              </a:rPr>
              <a:t>as</a:t>
            </a:r>
            <a:r>
              <a:rPr lang="it-IT" sz="2000">
                <a:latin typeface="Bierstadt" panose="020B0004020202020204" pitchFamily="34" charset="0"/>
              </a:rPr>
              <a:t> a </a:t>
            </a:r>
            <a:r>
              <a:rPr lang="it-IT" sz="2000" err="1">
                <a:latin typeface="Bierstadt" panose="020B0004020202020204" pitchFamily="34" charset="0"/>
              </a:rPr>
              <a:t>constraint</a:t>
            </a:r>
            <a:r>
              <a:rPr lang="it-IT" sz="2000">
                <a:latin typeface="Bierstadt" panose="020B0004020202020204" pitchFamily="34" charset="0"/>
              </a:rPr>
              <a:t> on the relative </a:t>
            </a:r>
            <a:r>
              <a:rPr lang="it-IT" sz="2000" err="1">
                <a:latin typeface="Bierstadt" panose="020B0004020202020204" pitchFamily="34" charset="0"/>
              </a:rPr>
              <a:t>motion</a:t>
            </a:r>
            <a:r>
              <a:rPr lang="it-IT" sz="2000">
                <a:latin typeface="Bierstadt" panose="020B0004020202020204" pitchFamily="34" charset="0"/>
              </a:rPr>
              <a:t> </a:t>
            </a:r>
            <a:r>
              <a:rPr lang="it-IT" sz="2000" err="1">
                <a:latin typeface="Bierstadt" panose="020B0004020202020204" pitchFamily="34" charset="0"/>
              </a:rPr>
              <a:t>between</a:t>
            </a:r>
            <a:r>
              <a:rPr lang="it-IT" sz="2000">
                <a:latin typeface="Bierstadt" panose="020B0004020202020204" pitchFamily="34" charset="0"/>
              </a:rPr>
              <a:t> links.</a:t>
            </a:r>
          </a:p>
          <a:p>
            <a:endParaRPr lang="it-IT" sz="2000">
              <a:latin typeface="Bierstadt" panose="020B0004020202020204" pitchFamily="34" charset="0"/>
            </a:endParaRPr>
          </a:p>
          <a:p>
            <a:pPr algn="just"/>
            <a:r>
              <a:rPr lang="it-IT" sz="2000">
                <a:latin typeface="Bierstadt" panose="020B0004020202020204" pitchFamily="34" charset="0"/>
              </a:rPr>
              <a:t>The joint </a:t>
            </a:r>
            <a:r>
              <a:rPr lang="it-IT" sz="2000" err="1">
                <a:latin typeface="Bierstadt" panose="020B0004020202020204" pitchFamily="34" charset="0"/>
              </a:rPr>
              <a:t>has</a:t>
            </a:r>
            <a:r>
              <a:rPr lang="it-IT" sz="2000">
                <a:latin typeface="Bierstadt" panose="020B0004020202020204" pitchFamily="34" charset="0"/>
              </a:rPr>
              <a:t> 1 degree of </a:t>
            </a:r>
            <a:r>
              <a:rPr lang="it-IT" sz="2000" err="1">
                <a:latin typeface="Bierstadt" panose="020B0004020202020204" pitchFamily="34" charset="0"/>
              </a:rPr>
              <a:t>freedom</a:t>
            </a:r>
            <a:r>
              <a:rPr lang="it-IT" sz="2000">
                <a:latin typeface="Bierstadt" panose="020B0004020202020204" pitchFamily="34" charset="0"/>
              </a:rPr>
              <a:t>, the </a:t>
            </a:r>
            <a:r>
              <a:rPr lang="it-IT" sz="2000" err="1">
                <a:latin typeface="Bierstadt" panose="020B0004020202020204" pitchFamily="34" charset="0"/>
              </a:rPr>
              <a:t>rotation</a:t>
            </a:r>
            <a:r>
              <a:rPr lang="it-IT" sz="2000">
                <a:latin typeface="Bierstadt" panose="020B0004020202020204" pitchFamily="34" charset="0"/>
              </a:rPr>
              <a:t> </a:t>
            </a:r>
            <a:r>
              <a:rPr lang="it-IT" sz="2000" err="1">
                <a:latin typeface="Bierstadt" panose="020B0004020202020204" pitchFamily="34" charset="0"/>
              </a:rPr>
              <a:t>about</a:t>
            </a:r>
            <a:r>
              <a:rPr lang="it-IT" sz="2000">
                <a:latin typeface="Bierstadt" panose="020B0004020202020204" pitchFamily="34" charset="0"/>
              </a:rPr>
              <a:t> z, </a:t>
            </a:r>
            <a:r>
              <a:rPr lang="it-IT" sz="2000" err="1">
                <a:latin typeface="Bierstadt" panose="020B0004020202020204" pitchFamily="34" charset="0"/>
              </a:rPr>
              <a:t>while</a:t>
            </a:r>
            <a:r>
              <a:rPr lang="it-IT" sz="2000">
                <a:latin typeface="Bierstadt" panose="020B0004020202020204" pitchFamily="34" charset="0"/>
              </a:rPr>
              <a:t> the </a:t>
            </a:r>
            <a:r>
              <a:rPr lang="it-IT" sz="2000" err="1">
                <a:latin typeface="Bierstadt" panose="020B0004020202020204" pitchFamily="34" charset="0"/>
              </a:rPr>
              <a:t>other</a:t>
            </a:r>
            <a:r>
              <a:rPr lang="it-IT" sz="2000">
                <a:latin typeface="Bierstadt" panose="020B0004020202020204" pitchFamily="34" charset="0"/>
              </a:rPr>
              <a:t> </a:t>
            </a:r>
            <a:r>
              <a:rPr lang="it-IT" sz="2000" err="1">
                <a:latin typeface="Bierstadt" panose="020B0004020202020204" pitchFamily="34" charset="0"/>
              </a:rPr>
              <a:t>motions</a:t>
            </a:r>
            <a:r>
              <a:rPr lang="it-IT" sz="2000">
                <a:latin typeface="Bierstadt" panose="020B0004020202020204" pitchFamily="34" charset="0"/>
              </a:rPr>
              <a:t> are </a:t>
            </a:r>
            <a:r>
              <a:rPr lang="it-IT" sz="2000" err="1">
                <a:latin typeface="Bierstadt" panose="020B0004020202020204" pitchFamily="34" charset="0"/>
              </a:rPr>
              <a:t>constrained</a:t>
            </a:r>
            <a:r>
              <a:rPr lang="it-IT" sz="2000">
                <a:latin typeface="Bierstadt" panose="020B0004020202020204" pitchFamily="34" charset="0"/>
              </a:rPr>
              <a:t> to </a:t>
            </a:r>
            <a:r>
              <a:rPr lang="it-IT" sz="2000" err="1">
                <a:latin typeface="Bierstadt" panose="020B0004020202020204" pitchFamily="34" charset="0"/>
              </a:rPr>
              <a:t>have</a:t>
            </a:r>
            <a:r>
              <a:rPr lang="it-IT" sz="2000">
                <a:latin typeface="Bierstadt" panose="020B0004020202020204" pitchFamily="34" charset="0"/>
              </a:rPr>
              <a:t> a zero relative </a:t>
            </a:r>
            <a:r>
              <a:rPr lang="it-IT" sz="2000" err="1">
                <a:latin typeface="Bierstadt" panose="020B0004020202020204" pitchFamily="34" charset="0"/>
              </a:rPr>
              <a:t>velocity</a:t>
            </a:r>
            <a:r>
              <a:rPr lang="it-IT" sz="2000">
                <a:latin typeface="Bierstadt" panose="020B0004020202020204" pitchFamily="34" charset="0"/>
              </a:rPr>
              <a:t>. The input to the joint </a:t>
            </a:r>
            <a:r>
              <a:rPr lang="it-IT" sz="2000" err="1">
                <a:latin typeface="Bierstadt" panose="020B0004020202020204" pitchFamily="34" charset="0"/>
              </a:rPr>
              <a:t>is</a:t>
            </a:r>
            <a:r>
              <a:rPr lang="it-IT" sz="2000">
                <a:latin typeface="Bierstadt" panose="020B0004020202020204" pitchFamily="34" charset="0"/>
              </a:rPr>
              <a:t> the torque </a:t>
            </a:r>
            <a:r>
              <a:rPr lang="it-IT" sz="2000" err="1">
                <a:latin typeface="Bierstadt" panose="020B0004020202020204" pitchFamily="34" charset="0"/>
              </a:rPr>
              <a:t>applied</a:t>
            </a:r>
            <a:r>
              <a:rPr lang="it-IT" sz="2000">
                <a:latin typeface="Bierstadt" panose="020B0004020202020204" pitchFamily="34" charset="0"/>
              </a:rPr>
              <a:t> to the z </a:t>
            </a:r>
            <a:r>
              <a:rPr lang="it-IT" sz="2000" err="1">
                <a:latin typeface="Bierstadt" panose="020B0004020202020204" pitchFamily="34" charset="0"/>
              </a:rPr>
              <a:t>axis</a:t>
            </a:r>
            <a:r>
              <a:rPr lang="it-IT" sz="2000">
                <a:latin typeface="Bierstadt" panose="020B0004020202020204" pitchFamily="34" charset="0"/>
              </a:rPr>
              <a:t>.</a:t>
            </a:r>
          </a:p>
          <a:p>
            <a:pPr algn="just"/>
            <a:endParaRPr lang="it-IT" sz="2000">
              <a:latin typeface="Bierstadt" panose="020B0004020202020204" pitchFamily="34" charset="0"/>
            </a:endParaRPr>
          </a:p>
          <a:p>
            <a:pPr algn="just"/>
            <a:r>
              <a:rPr lang="it-IT" sz="2000">
                <a:latin typeface="Bierstadt" panose="020B0004020202020204" pitchFamily="34" charset="0"/>
              </a:rPr>
              <a:t>The angle Theta </a:t>
            </a:r>
            <a:r>
              <a:rPr lang="it-IT" sz="2000" err="1">
                <a:latin typeface="Bierstadt" panose="020B0004020202020204" pitchFamily="34" charset="0"/>
              </a:rPr>
              <a:t>is</a:t>
            </a:r>
            <a:r>
              <a:rPr lang="it-IT" sz="2000">
                <a:latin typeface="Bierstadt" panose="020B0004020202020204" pitchFamily="34" charset="0"/>
              </a:rPr>
              <a:t> </a:t>
            </a:r>
            <a:r>
              <a:rPr lang="it-IT" sz="2000" err="1">
                <a:latin typeface="Bierstadt" panose="020B0004020202020204" pitchFamily="34" charset="0"/>
              </a:rPr>
              <a:t>computed</a:t>
            </a:r>
            <a:r>
              <a:rPr lang="it-IT" sz="2000">
                <a:latin typeface="Bierstadt" panose="020B0004020202020204" pitchFamily="34" charset="0"/>
              </a:rPr>
              <a:t> </a:t>
            </a:r>
            <a:r>
              <a:rPr lang="it-IT" sz="2000" err="1">
                <a:latin typeface="Bierstadt" panose="020B0004020202020204" pitchFamily="34" charset="0"/>
              </a:rPr>
              <a:t>as</a:t>
            </a:r>
            <a:r>
              <a:rPr lang="it-IT" sz="2000">
                <a:latin typeface="Bierstadt" panose="020B0004020202020204" pitchFamily="34" charset="0"/>
              </a:rPr>
              <a:t> the </a:t>
            </a:r>
            <a:r>
              <a:rPr lang="it-IT" sz="2000" err="1">
                <a:latin typeface="Bierstadt" panose="020B0004020202020204" pitchFamily="34" charset="0"/>
              </a:rPr>
              <a:t>integral</a:t>
            </a:r>
            <a:r>
              <a:rPr lang="it-IT" sz="2000">
                <a:latin typeface="Bierstadt" panose="020B0004020202020204" pitchFamily="34" charset="0"/>
              </a:rPr>
              <a:t> of the </a:t>
            </a:r>
            <a:r>
              <a:rPr lang="it-IT" sz="2000" err="1">
                <a:latin typeface="Bierstadt" panose="020B0004020202020204" pitchFamily="34" charset="0"/>
              </a:rPr>
              <a:t>angular</a:t>
            </a:r>
            <a:r>
              <a:rPr lang="it-IT" sz="2000">
                <a:latin typeface="Bierstadt" panose="020B0004020202020204" pitchFamily="34" charset="0"/>
              </a:rPr>
              <a:t> </a:t>
            </a:r>
            <a:r>
              <a:rPr lang="it-IT" sz="2000" err="1">
                <a:latin typeface="Bierstadt" panose="020B0004020202020204" pitchFamily="34" charset="0"/>
              </a:rPr>
              <a:t>velocity</a:t>
            </a:r>
            <a:r>
              <a:rPr lang="it-IT" sz="2000">
                <a:latin typeface="Bierstadt" panose="020B0004020202020204" pitchFamily="34" charset="0"/>
              </a:rPr>
              <a:t>. </a:t>
            </a:r>
          </a:p>
          <a:p>
            <a:pPr algn="just"/>
            <a:endParaRPr lang="it-IT" sz="2000">
              <a:latin typeface="Bierstadt" panose="020B0004020202020204" pitchFamily="34" charset="0"/>
            </a:endParaRPr>
          </a:p>
          <a:p>
            <a:pPr algn="just"/>
            <a:r>
              <a:rPr lang="it-IT" sz="2000" err="1">
                <a:latin typeface="Bierstadt" panose="020B0004020202020204" pitchFamily="34" charset="0"/>
              </a:rPr>
              <a:t>Then</a:t>
            </a:r>
            <a:r>
              <a:rPr lang="it-IT" sz="2000">
                <a:latin typeface="Bierstadt" panose="020B0004020202020204" pitchFamily="34" charset="0"/>
              </a:rPr>
              <a:t> the </a:t>
            </a:r>
            <a:r>
              <a:rPr lang="it-IT" sz="2000" err="1">
                <a:latin typeface="Bierstadt" panose="020B0004020202020204" pitchFamily="34" charset="0"/>
              </a:rPr>
              <a:t>velocities</a:t>
            </a:r>
            <a:r>
              <a:rPr lang="it-IT" sz="2000">
                <a:latin typeface="Bierstadt" panose="020B0004020202020204" pitchFamily="34" charset="0"/>
              </a:rPr>
              <a:t> in the port B of the joint are </a:t>
            </a:r>
            <a:r>
              <a:rPr lang="it-IT" sz="2000" err="1">
                <a:latin typeface="Bierstadt" panose="020B0004020202020204" pitchFamily="34" charset="0"/>
              </a:rPr>
              <a:t>transformed</a:t>
            </a:r>
            <a:r>
              <a:rPr lang="it-IT" sz="2000">
                <a:latin typeface="Bierstadt" panose="020B0004020202020204" pitchFamily="34" charset="0"/>
              </a:rPr>
              <a:t> in a new </a:t>
            </a:r>
            <a:r>
              <a:rPr lang="it-IT" sz="2000" err="1">
                <a:latin typeface="Bierstadt" panose="020B0004020202020204" pitchFamily="34" charset="0"/>
              </a:rPr>
              <a:t>reference</a:t>
            </a:r>
            <a:r>
              <a:rPr lang="it-IT" sz="2000">
                <a:latin typeface="Bierstadt" panose="020B0004020202020204" pitchFamily="34" charset="0"/>
              </a:rPr>
              <a:t> frame </a:t>
            </a:r>
            <a:r>
              <a:rPr lang="it-IT" sz="2000" err="1">
                <a:latin typeface="Bierstadt" panose="020B0004020202020204" pitchFamily="34" charset="0"/>
              </a:rPr>
              <a:t>rotated</a:t>
            </a:r>
            <a:r>
              <a:rPr lang="it-IT" sz="2000">
                <a:latin typeface="Bierstadt" panose="020B0004020202020204" pitchFamily="34" charset="0"/>
              </a:rPr>
              <a:t> </a:t>
            </a:r>
            <a:r>
              <a:rPr lang="it-IT" sz="2000" err="1">
                <a:latin typeface="Bierstadt" panose="020B0004020202020204" pitchFamily="34" charset="0"/>
              </a:rPr>
              <a:t>about</a:t>
            </a:r>
            <a:r>
              <a:rPr lang="it-IT" sz="2000">
                <a:latin typeface="Bierstadt" panose="020B0004020202020204" pitchFamily="34" charset="0"/>
              </a:rPr>
              <a:t> z by the angle Theta, to follow the </a:t>
            </a:r>
            <a:r>
              <a:rPr lang="it-IT" sz="2000" err="1">
                <a:latin typeface="Bierstadt" panose="020B0004020202020204" pitchFamily="34" charset="0"/>
              </a:rPr>
              <a:t>Denavit</a:t>
            </a:r>
            <a:r>
              <a:rPr lang="it-IT" sz="2000">
                <a:latin typeface="Bierstadt" panose="020B0004020202020204" pitchFamily="34" charset="0"/>
              </a:rPr>
              <a:t> </a:t>
            </a:r>
            <a:r>
              <a:rPr lang="it-IT" sz="2000" err="1">
                <a:latin typeface="Bierstadt" panose="020B0004020202020204" pitchFamily="34" charset="0"/>
              </a:rPr>
              <a:t>Hartenberg</a:t>
            </a:r>
            <a:r>
              <a:rPr lang="it-IT" sz="2000">
                <a:latin typeface="Bierstadt" panose="020B0004020202020204" pitchFamily="34" charset="0"/>
              </a:rPr>
              <a:t> convention.</a:t>
            </a:r>
          </a:p>
          <a:p>
            <a:endParaRPr lang="it-IT" sz="2400">
              <a:solidFill>
                <a:schemeClr val="tx1">
                  <a:lumMod val="75000"/>
                  <a:lumOff val="25000"/>
                </a:schemeClr>
              </a:solidFill>
              <a:latin typeface="Berlin Sans FB" panose="020E0602020502020306" pitchFamily="34" charset="0"/>
            </a:endParaRPr>
          </a:p>
          <a:p>
            <a:endParaRPr lang="it-IT" sz="2400">
              <a:solidFill>
                <a:schemeClr val="tx1">
                  <a:lumMod val="75000"/>
                  <a:lumOff val="25000"/>
                </a:schemeClr>
              </a:solidFill>
              <a:latin typeface="Berlin Sans FB" panose="020E0602020502020306" pitchFamily="34" charset="0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F3C75BDC-D1E7-826F-BF90-0B31BEC615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8142" y="2024062"/>
            <a:ext cx="4067175" cy="280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2563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1600</TotalTime>
  <Words>1575</Words>
  <Application>Microsoft Office PowerPoint</Application>
  <PresentationFormat>Widescreen</PresentationFormat>
  <Paragraphs>183</Paragraphs>
  <Slides>22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Aptos</vt:lpstr>
      <vt:lpstr>Aptos Display</vt:lpstr>
      <vt:lpstr>Arial</vt:lpstr>
      <vt:lpstr>Berlin Sans FB</vt:lpstr>
      <vt:lpstr>Bierstadt</vt:lpstr>
      <vt:lpstr>Cambria Math</vt:lpstr>
      <vt:lpstr>Office Theme</vt:lpstr>
      <vt:lpstr>Modeling and simulation of an UR5 Robot Manipulator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Jacopo Subini - jacopo.subini@studio.unibo.it</dc:creator>
  <cp:lastModifiedBy>Jacopo Subini - jacopo.subini@studio.unibo.it</cp:lastModifiedBy>
  <cp:revision>10</cp:revision>
  <dcterms:created xsi:type="dcterms:W3CDTF">2025-06-27T15:29:09Z</dcterms:created>
  <dcterms:modified xsi:type="dcterms:W3CDTF">2025-10-29T19:02:33Z</dcterms:modified>
</cp:coreProperties>
</file>